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7" r:id="rId1"/>
  </p:sldMasterIdLst>
  <p:notesMasterIdLst>
    <p:notesMasterId r:id="rId26"/>
  </p:notesMasterIdLst>
  <p:sldIdLst>
    <p:sldId id="267" r:id="rId2"/>
    <p:sldId id="302" r:id="rId3"/>
    <p:sldId id="303" r:id="rId4"/>
    <p:sldId id="271" r:id="rId5"/>
    <p:sldId id="277" r:id="rId6"/>
    <p:sldId id="278" r:id="rId7"/>
    <p:sldId id="279" r:id="rId8"/>
    <p:sldId id="280" r:id="rId9"/>
    <p:sldId id="289" r:id="rId10"/>
    <p:sldId id="282" r:id="rId11"/>
    <p:sldId id="283" r:id="rId12"/>
    <p:sldId id="304" r:id="rId13"/>
    <p:sldId id="285" r:id="rId14"/>
    <p:sldId id="258" r:id="rId15"/>
    <p:sldId id="290" r:id="rId16"/>
    <p:sldId id="291" r:id="rId17"/>
    <p:sldId id="293" r:id="rId18"/>
    <p:sldId id="296" r:id="rId19"/>
    <p:sldId id="297" r:id="rId20"/>
    <p:sldId id="298" r:id="rId21"/>
    <p:sldId id="299" r:id="rId22"/>
    <p:sldId id="300" r:id="rId23"/>
    <p:sldId id="301" r:id="rId24"/>
    <p:sldId id="269" r:id="rId25"/>
  </p:sldIdLst>
  <p:sldSz cx="12192000" cy="6858000"/>
  <p:notesSz cx="6858000" cy="9144000"/>
  <p:embeddedFontLst>
    <p:embeddedFont>
      <p:font typeface="ＭＳ Ｐゴシック" panose="020B0600070205080204" pitchFamily="34" charset="-128"/>
      <p:regular r:id="rId27"/>
    </p:embeddedFont>
    <p:embeddedFont>
      <p:font typeface="Calibri" panose="020F0502020204030204" pitchFamily="34" charset="0"/>
      <p:regular r:id="rId28"/>
      <p:bold r:id="rId29"/>
      <p:italic r:id="rId30"/>
      <p:boldItalic r:id="rId31"/>
    </p:embeddedFont>
    <p:embeddedFont>
      <p:font typeface="Corbel" panose="020B050302020402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359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925"/>
    <p:restoredTop sz="84836"/>
  </p:normalViewPr>
  <p:slideViewPr>
    <p:cSldViewPr snapToGrid="0" snapToObjects="1">
      <p:cViewPr varScale="1">
        <p:scale>
          <a:sx n="88" d="100"/>
          <a:sy n="88" d="100"/>
        </p:scale>
        <p:origin x="117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jpeg>
</file>

<file path=ppt/media/image13.png>
</file>

<file path=ppt/media/image14.jpeg>
</file>

<file path=ppt/media/image15.jpeg>
</file>

<file path=ppt/media/image16.png>
</file>

<file path=ppt/media/image17.png>
</file>

<file path=ppt/media/image18.jpeg>
</file>

<file path=ppt/media/image19.jpe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jpg>
</file>

<file path=ppt/media/image29.png>
</file>

<file path=ppt/media/image3.jpg>
</file>

<file path=ppt/media/image30.jpe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jpg>
</file>

<file path=ppt/media/image42.jp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4284818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rtl="0">
              <a:spcBef>
                <a:spcPts val="0"/>
              </a:spcBef>
              <a:spcAft>
                <a:spcPts val="0"/>
              </a:spcAft>
              <a:buNone/>
            </a:pPr>
            <a:r>
              <a:rPr lang="en-US" dirty="0"/>
              <a:t>There is a need for a federated way of keeping registries of all this.</a:t>
            </a:r>
          </a:p>
          <a:p>
            <a:pPr marL="0" marR="0" lvl="0" indent="0" algn="l" rtl="0">
              <a:spcBef>
                <a:spcPts val="0"/>
              </a:spcBef>
              <a:spcAft>
                <a:spcPts val="0"/>
              </a:spcAft>
              <a:buNone/>
            </a:pPr>
            <a:r>
              <a:rPr lang="en-US" dirty="0"/>
              <a:t>We also need common standards to describe everything from the metadata of a sample, to the database and the tools used to </a:t>
            </a:r>
            <a:r>
              <a:rPr lang="en-US" dirty="0" err="1"/>
              <a:t>analyse</a:t>
            </a:r>
            <a:r>
              <a:rPr lang="en-US" dirty="0"/>
              <a:t> the data</a:t>
            </a:r>
          </a:p>
        </p:txBody>
      </p:sp>
    </p:spTree>
    <p:extLst>
      <p:ext uri="{BB962C8B-B14F-4D97-AF65-F5344CB8AC3E}">
        <p14:creationId xmlns:p14="http://schemas.microsoft.com/office/powerpoint/2010/main" val="8320136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rtl="0">
              <a:spcBef>
                <a:spcPts val="0"/>
              </a:spcBef>
              <a:spcAft>
                <a:spcPts val="0"/>
              </a:spcAft>
              <a:buNone/>
            </a:pPr>
            <a:endParaRPr lang="en-US" dirty="0"/>
          </a:p>
        </p:txBody>
      </p:sp>
    </p:spTree>
    <p:extLst>
      <p:ext uri="{BB962C8B-B14F-4D97-AF65-F5344CB8AC3E}">
        <p14:creationId xmlns:p14="http://schemas.microsoft.com/office/powerpoint/2010/main" val="22020165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4" name="Google Shape;104;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Corbel"/>
                <a:ea typeface="Corbel"/>
                <a:cs typeface="Corbel"/>
                <a:sym typeface="Corbel"/>
              </a:rPr>
              <a:t>Largest of all ESFRI RIs</a:t>
            </a:r>
            <a:endParaRPr dirty="0">
              <a:latin typeface="Corbel"/>
              <a:ea typeface="Corbel"/>
              <a:cs typeface="Corbel"/>
              <a:sym typeface="Corbel"/>
            </a:endParaRPr>
          </a:p>
          <a:p>
            <a:pPr marL="0" lvl="0" indent="0" algn="l" rtl="0">
              <a:spcBef>
                <a:spcPts val="0"/>
              </a:spcBef>
              <a:spcAft>
                <a:spcPts val="0"/>
              </a:spcAft>
              <a:buNone/>
            </a:pPr>
            <a:r>
              <a:rPr lang="en-US" dirty="0">
                <a:latin typeface="Corbel"/>
                <a:ea typeface="Corbel"/>
                <a:cs typeface="Corbel"/>
                <a:sym typeface="Corbel"/>
              </a:rPr>
              <a:t>Discussions initiated with Canada (Genome Canada), South Africa and Australia</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4" name="Google Shape;104;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nb-NO" dirty="0">
                <a:latin typeface="Corbel"/>
                <a:ea typeface="Corbel"/>
                <a:cs typeface="Corbel"/>
                <a:sym typeface="Corbel"/>
              </a:rPr>
              <a:t>ENA is </a:t>
            </a:r>
            <a:r>
              <a:rPr lang="nb-NO" dirty="0" err="1">
                <a:latin typeface="Corbel"/>
                <a:ea typeface="Corbel"/>
                <a:cs typeface="Corbel"/>
                <a:sym typeface="Corbel"/>
              </a:rPr>
              <a:t>one</a:t>
            </a:r>
            <a:r>
              <a:rPr lang="nb-NO" dirty="0">
                <a:latin typeface="Corbel"/>
                <a:ea typeface="Corbel"/>
                <a:cs typeface="Corbel"/>
                <a:sym typeface="Corbel"/>
              </a:rPr>
              <a:t> </a:t>
            </a:r>
            <a:r>
              <a:rPr lang="nb-NO" dirty="0" err="1">
                <a:latin typeface="Corbel"/>
                <a:ea typeface="Corbel"/>
                <a:cs typeface="Corbel"/>
                <a:sym typeface="Corbel"/>
              </a:rPr>
              <a:t>such</a:t>
            </a:r>
            <a:r>
              <a:rPr lang="nb-NO" dirty="0">
                <a:latin typeface="Corbel"/>
                <a:ea typeface="Corbel"/>
                <a:cs typeface="Corbel"/>
                <a:sym typeface="Corbel"/>
              </a:rPr>
              <a:t> </a:t>
            </a:r>
            <a:r>
              <a:rPr lang="nb-NO" dirty="0" err="1">
                <a:latin typeface="Corbel"/>
                <a:ea typeface="Corbel"/>
                <a:cs typeface="Corbel"/>
                <a:sym typeface="Corbel"/>
              </a:rPr>
              <a:t>Core</a:t>
            </a:r>
            <a:r>
              <a:rPr lang="nb-NO" dirty="0">
                <a:latin typeface="Corbel"/>
                <a:ea typeface="Corbel"/>
                <a:cs typeface="Corbel"/>
                <a:sym typeface="Corbel"/>
              </a:rPr>
              <a:t> data </a:t>
            </a:r>
            <a:r>
              <a:rPr lang="nb-NO" dirty="0" err="1">
                <a:latin typeface="Corbel"/>
                <a:ea typeface="Corbel"/>
                <a:cs typeface="Corbel"/>
                <a:sym typeface="Corbel"/>
              </a:rPr>
              <a:t>resource</a:t>
            </a:r>
            <a:endParaRPr dirty="0"/>
          </a:p>
          <a:p>
            <a:pPr marL="0" lvl="0" indent="0" algn="l" rtl="0">
              <a:spcBef>
                <a:spcPts val="0"/>
              </a:spcBef>
              <a:spcAft>
                <a:spcPts val="0"/>
              </a:spcAft>
              <a:buNone/>
            </a:pPr>
            <a:endParaRPr dirty="0">
              <a:latin typeface="Corbel"/>
              <a:ea typeface="Corbel"/>
              <a:cs typeface="Corbel"/>
              <a:sym typeface="Corbel"/>
            </a:endParaRPr>
          </a:p>
        </p:txBody>
      </p:sp>
    </p:spTree>
    <p:extLst>
      <p:ext uri="{BB962C8B-B14F-4D97-AF65-F5344CB8AC3E}">
        <p14:creationId xmlns:p14="http://schemas.microsoft.com/office/powerpoint/2010/main" val="20493764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nb-NO" dirty="0"/>
              <a:t>ELIXIR –  A </a:t>
            </a:r>
            <a:r>
              <a:rPr lang="nb-NO" dirty="0" err="1"/>
              <a:t>distributed</a:t>
            </a:r>
            <a:r>
              <a:rPr lang="nb-NO" dirty="0"/>
              <a:t> European </a:t>
            </a:r>
            <a:r>
              <a:rPr lang="nb-NO" dirty="0" err="1"/>
              <a:t>infrastructure</a:t>
            </a:r>
            <a:r>
              <a:rPr lang="nb-NO" dirty="0"/>
              <a:t> for life-science </a:t>
            </a:r>
            <a:r>
              <a:rPr lang="nb-NO" dirty="0" err="1"/>
              <a:t>information</a:t>
            </a:r>
            <a:endParaRPr dirty="0"/>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27260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71212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nb-NO" dirty="0" err="1"/>
              <a:t>ELIXIR’s</a:t>
            </a:r>
            <a:r>
              <a:rPr lang="nb-NO" dirty="0"/>
              <a:t> services </a:t>
            </a:r>
            <a:r>
              <a:rPr lang="nb-NO" dirty="0" err="1"/>
              <a:t>include</a:t>
            </a:r>
            <a:r>
              <a:rPr lang="nb-NO" dirty="0"/>
              <a:t> databases, </a:t>
            </a:r>
            <a:r>
              <a:rPr lang="nb-NO" dirty="0" err="1"/>
              <a:t>tools</a:t>
            </a:r>
            <a:r>
              <a:rPr lang="nb-NO" dirty="0"/>
              <a:t>, standards and </a:t>
            </a:r>
            <a:r>
              <a:rPr lang="nb-NO" dirty="0" err="1"/>
              <a:t>how</a:t>
            </a:r>
            <a:r>
              <a:rPr lang="nb-NO" dirty="0"/>
              <a:t> to </a:t>
            </a:r>
            <a:r>
              <a:rPr lang="nb-NO" dirty="0" err="1"/>
              <a:t>achieve</a:t>
            </a:r>
            <a:r>
              <a:rPr lang="nb-NO" dirty="0"/>
              <a:t> </a:t>
            </a:r>
            <a:r>
              <a:rPr lang="nb-NO" dirty="0" err="1"/>
              <a:t>interoperability</a:t>
            </a:r>
            <a:r>
              <a:rPr lang="nb-NO" dirty="0"/>
              <a:t> </a:t>
            </a:r>
            <a:r>
              <a:rPr lang="nb-NO" dirty="0" err="1"/>
              <a:t>of</a:t>
            </a:r>
            <a:r>
              <a:rPr lang="nb-NO" dirty="0"/>
              <a:t> standards, training </a:t>
            </a:r>
            <a:r>
              <a:rPr lang="nb-NO" dirty="0" err="1"/>
              <a:t>courses</a:t>
            </a:r>
            <a:r>
              <a:rPr lang="nb-NO" dirty="0"/>
              <a:t>, </a:t>
            </a:r>
            <a:r>
              <a:rPr lang="nb-NO" dirty="0" err="1"/>
              <a:t>compute</a:t>
            </a:r>
            <a:r>
              <a:rPr lang="nb-NO" dirty="0"/>
              <a:t> </a:t>
            </a:r>
            <a:r>
              <a:rPr lang="nb-NO" dirty="0" err="1"/>
              <a:t>resources</a:t>
            </a:r>
            <a:r>
              <a:rPr lang="nb-NO" dirty="0"/>
              <a:t>, data management support and </a:t>
            </a:r>
            <a:r>
              <a:rPr lang="nb-NO" dirty="0" err="1"/>
              <a:t>industry</a:t>
            </a:r>
            <a:r>
              <a:rPr lang="nb-NO" dirty="0"/>
              <a:t> </a:t>
            </a:r>
            <a:r>
              <a:rPr lang="nb-NO" dirty="0" err="1"/>
              <a:t>cooperation</a:t>
            </a:r>
            <a:r>
              <a:rPr lang="nb-NO" dirty="0"/>
              <a:t> and </a:t>
            </a:r>
            <a:r>
              <a:rPr lang="nb-NO" dirty="0" err="1"/>
              <a:t>technology</a:t>
            </a:r>
            <a:r>
              <a:rPr lang="nb-NO" dirty="0"/>
              <a:t> transfer. The list </a:t>
            </a:r>
            <a:r>
              <a:rPr lang="nb-NO" dirty="0" err="1"/>
              <a:t>of</a:t>
            </a:r>
            <a:r>
              <a:rPr lang="nb-NO" dirty="0"/>
              <a:t> services is </a:t>
            </a:r>
            <a:r>
              <a:rPr lang="nb-NO" dirty="0" err="1"/>
              <a:t>constantly</a:t>
            </a:r>
            <a:r>
              <a:rPr lang="nb-NO" dirty="0"/>
              <a:t> </a:t>
            </a:r>
            <a:r>
              <a:rPr lang="nb-NO" dirty="0" err="1"/>
              <a:t>evolving</a:t>
            </a:r>
            <a:endParaRPr dirty="0"/>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03725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Data deposition:</a:t>
            </a:r>
            <a:r>
              <a:rPr lang="en-US" b="0" dirty="0"/>
              <a:t>  ELIXIR Nodes run several data deposition archives where researchers can save their data. Deposition is usually done online and is free as a public resource. The major deposition archives run by ELIXIR Nodes include ENA, EGA, </a:t>
            </a:r>
            <a:r>
              <a:rPr lang="en-US" b="0" dirty="0" err="1"/>
              <a:t>PDBe</a:t>
            </a:r>
            <a:r>
              <a:rPr lang="en-US" b="0" dirty="0"/>
              <a:t>, </a:t>
            </a:r>
            <a:r>
              <a:rPr lang="en-US" b="0" dirty="0" err="1"/>
              <a:t>EuropePMC</a:t>
            </a:r>
            <a:endParaRPr lang="en-US" b="0" dirty="0"/>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Added-value databases</a:t>
            </a:r>
            <a:r>
              <a:rPr lang="en-US" b="0" dirty="0"/>
              <a:t> </a:t>
            </a:r>
            <a:r>
              <a:rPr lang="en-US" b="1" dirty="0"/>
              <a:t>: </a:t>
            </a:r>
            <a:r>
              <a:rPr lang="en-US" b="0" dirty="0"/>
              <a:t>Added-value databases process, </a:t>
            </a:r>
            <a:r>
              <a:rPr lang="en-US" b="0" dirty="0" err="1"/>
              <a:t>analyse</a:t>
            </a:r>
            <a:r>
              <a:rPr lang="en-US" b="0" dirty="0"/>
              <a:t> and annotate data (adding comments and other information) from deposition archives and make them accessible to wider scientific community. The added value comes from data processing, additional annotation, or mapping to standardized vocabularies or ontologies (a formal specification of terms and relationships among them). They facilitate the discovery of useful data and the usage of it. Examples of the major knowledge-bases run by ELIXIR Nodes include: </a:t>
            </a:r>
            <a:r>
              <a:rPr lang="en-US" b="0" dirty="0" err="1"/>
              <a:t>UniProt</a:t>
            </a:r>
            <a:r>
              <a:rPr lang="en-US" b="0" dirty="0"/>
              <a:t>, </a:t>
            </a:r>
            <a:r>
              <a:rPr lang="en-US" b="0" dirty="0" err="1"/>
              <a:t>Ensembl</a:t>
            </a:r>
            <a:r>
              <a:rPr lang="en-US" b="0" dirty="0"/>
              <a:t>, </a:t>
            </a:r>
            <a:r>
              <a:rPr lang="en-US" b="0" dirty="0" err="1"/>
              <a:t>OrphaNet</a:t>
            </a:r>
            <a:endParaRPr dirty="0"/>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19108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Training:</a:t>
            </a:r>
            <a:r>
              <a:rPr lang="en-US" b="0" dirty="0"/>
              <a:t> ELIXIR Training trains European developers, trainers and researchers within ELIXIR communities. The developers are trained to get a better performance and use relevant methodologies to implement software. Trainers are trained to deliver courses to use ELIXIR services. Researchers are trained to effectively use the tools and services offered by ELIXIR. ELIXIR training portal </a:t>
            </a:r>
            <a:r>
              <a:rPr lang="en-US" b="0" dirty="0" err="1"/>
              <a:t>TeSS</a:t>
            </a:r>
            <a:r>
              <a:rPr lang="en-US" b="0" dirty="0"/>
              <a:t> collects training related materials - users can browse, discover and </a:t>
            </a:r>
            <a:r>
              <a:rPr lang="en-US" b="0" dirty="0" err="1"/>
              <a:t>organise</a:t>
            </a:r>
            <a:r>
              <a:rPr lang="en-US" b="0" dirty="0"/>
              <a:t> life science training resources aggregated automatically from ELIXIR Nodes and 3rd party providers. </a:t>
            </a:r>
            <a:endParaRPr dirty="0"/>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022306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200" dirty="0">
                <a:latin typeface="Calibri"/>
                <a:ea typeface="Calibri"/>
                <a:cs typeface="Calibri"/>
                <a:sym typeface="Calibri"/>
              </a:rPr>
              <a:t>Using</a:t>
            </a:r>
            <a:r>
              <a:rPr lang="en-US" b="1" dirty="0"/>
              <a:t> Compute services</a:t>
            </a:r>
            <a:r>
              <a:rPr lang="en-US" sz="1200" dirty="0">
                <a:latin typeface="Calibri"/>
                <a:ea typeface="Calibri"/>
                <a:cs typeface="Calibri"/>
                <a:sym typeface="Calibri"/>
              </a:rPr>
              <a:t>, researchers can carry out computationally intensive modeling and simulation studies and make the most of the big data revolution in the life science. Several ELIXIR Nodes offer Cloud computing services, which enable researchers use compute resources on-demand, without the need to manage their own hardware or datacenter in-house. Services currently available: </a:t>
            </a:r>
            <a:endParaRPr lang="en-US" dirty="0"/>
          </a:p>
          <a:p>
            <a:pPr marL="0" lvl="0" indent="0" algn="l" rtl="0">
              <a:spcBef>
                <a:spcPts val="0"/>
              </a:spcBef>
              <a:spcAft>
                <a:spcPts val="0"/>
              </a:spcAft>
              <a:buNone/>
            </a:pPr>
            <a:endParaRPr lang="en-US" sz="1200" dirty="0">
              <a:latin typeface="Calibri"/>
              <a:ea typeface="Calibri"/>
              <a:cs typeface="Calibri"/>
              <a:sym typeface="Calibri"/>
            </a:endParaRPr>
          </a:p>
          <a:p>
            <a:pPr marL="0" lvl="0" indent="0" algn="l" rtl="0">
              <a:spcBef>
                <a:spcPts val="0"/>
              </a:spcBef>
              <a:spcAft>
                <a:spcPts val="0"/>
              </a:spcAft>
              <a:buNone/>
            </a:pPr>
            <a:r>
              <a:rPr lang="en-US" sz="1200" dirty="0" err="1">
                <a:latin typeface="Calibri"/>
                <a:ea typeface="Calibri"/>
                <a:cs typeface="Calibri"/>
                <a:sym typeface="Calibri"/>
              </a:rPr>
              <a:t>Computerome</a:t>
            </a:r>
            <a:r>
              <a:rPr lang="en-US" sz="1200" dirty="0">
                <a:latin typeface="Calibri"/>
                <a:ea typeface="Calibri"/>
                <a:cs typeface="Calibri"/>
                <a:sym typeface="Calibri"/>
              </a:rPr>
              <a:t> (ELIXIR Denmark, </a:t>
            </a:r>
            <a:endParaRPr lang="en-US" dirty="0"/>
          </a:p>
          <a:p>
            <a:pPr marL="0" lvl="0" indent="0" algn="l" rtl="0">
              <a:spcBef>
                <a:spcPts val="0"/>
              </a:spcBef>
              <a:spcAft>
                <a:spcPts val="0"/>
              </a:spcAft>
              <a:buNone/>
            </a:pPr>
            <a:r>
              <a:rPr lang="en-US" sz="1200" dirty="0" err="1">
                <a:latin typeface="Calibri"/>
                <a:ea typeface="Calibri"/>
                <a:cs typeface="Calibri"/>
                <a:sym typeface="Calibri"/>
              </a:rPr>
              <a:t>ePouta</a:t>
            </a:r>
            <a:r>
              <a:rPr lang="en-US" sz="1200" dirty="0">
                <a:latin typeface="Calibri"/>
                <a:ea typeface="Calibri"/>
                <a:cs typeface="Calibri"/>
                <a:sym typeface="Calibri"/>
              </a:rPr>
              <a:t>, </a:t>
            </a:r>
            <a:r>
              <a:rPr lang="en-US" sz="1200" dirty="0" err="1">
                <a:latin typeface="Calibri"/>
                <a:ea typeface="Calibri"/>
                <a:cs typeface="Calibri"/>
                <a:sym typeface="Calibri"/>
              </a:rPr>
              <a:t>cPouta</a:t>
            </a:r>
            <a:r>
              <a:rPr lang="en-US" sz="1200" dirty="0">
                <a:latin typeface="Calibri"/>
                <a:ea typeface="Calibri"/>
                <a:cs typeface="Calibri"/>
                <a:sym typeface="Calibri"/>
              </a:rPr>
              <a:t> (ELIXIR Finland)</a:t>
            </a:r>
            <a:endParaRPr lang="en-US" dirty="0"/>
          </a:p>
          <a:p>
            <a:pPr marL="0" lvl="0" indent="0" algn="l" rtl="0">
              <a:spcBef>
                <a:spcPts val="0"/>
              </a:spcBef>
              <a:spcAft>
                <a:spcPts val="0"/>
              </a:spcAft>
              <a:buNone/>
            </a:pPr>
            <a:r>
              <a:rPr lang="en-US" sz="1200" dirty="0">
                <a:latin typeface="Calibri"/>
                <a:ea typeface="Calibri"/>
                <a:cs typeface="Calibri"/>
                <a:sym typeface="Calibri"/>
              </a:rPr>
              <a:t>Embassy cloud (EMBL-BLI)</a:t>
            </a:r>
            <a:endParaRPr dirty="0"/>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4040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Tools, databases, storage, sharing, compute, common standards, educational resources</a:t>
            </a:r>
          </a:p>
        </p:txBody>
      </p:sp>
    </p:spTree>
    <p:extLst>
      <p:ext uri="{BB962C8B-B14F-4D97-AF65-F5344CB8AC3E}">
        <p14:creationId xmlns:p14="http://schemas.microsoft.com/office/powerpoint/2010/main" val="12357701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229662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Tools: </a:t>
            </a:r>
            <a:r>
              <a:rPr lang="en-US" b="0" dirty="0"/>
              <a:t>Also to support community efforts on bioinformatics software deployment methods, in particular the </a:t>
            </a:r>
            <a:r>
              <a:rPr lang="en-US" b="0" dirty="0" err="1"/>
              <a:t>BioContainers</a:t>
            </a:r>
            <a:endParaRPr b="0" dirty="0"/>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3050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14300" indent="0">
              <a:buNone/>
            </a:pPr>
            <a:r>
              <a:rPr lang="en-GB" dirty="0"/>
              <a:t>Flow in a typical life science project</a:t>
            </a:r>
          </a:p>
          <a:p>
            <a:pPr marL="114300" indent="0">
              <a:buNone/>
            </a:pPr>
            <a:r>
              <a:rPr lang="en-GB" dirty="0"/>
              <a:t>Data management planning (required for all grant applications)</a:t>
            </a:r>
          </a:p>
          <a:p>
            <a:pPr marL="114300" indent="0">
              <a:buNone/>
            </a:pPr>
            <a:endParaRPr lang="en-GB" dirty="0"/>
          </a:p>
        </p:txBody>
      </p:sp>
    </p:spTree>
    <p:extLst>
      <p:ext uri="{BB962C8B-B14F-4D97-AF65-F5344CB8AC3E}">
        <p14:creationId xmlns:p14="http://schemas.microsoft.com/office/powerpoint/2010/main" val="1534715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14300" indent="0">
              <a:buNone/>
            </a:pPr>
            <a:r>
              <a:rPr lang="en-GB" dirty="0"/>
              <a:t>Some numbers from a typical metagenome project</a:t>
            </a:r>
          </a:p>
        </p:txBody>
      </p:sp>
    </p:spTree>
    <p:extLst>
      <p:ext uri="{BB962C8B-B14F-4D97-AF65-F5344CB8AC3E}">
        <p14:creationId xmlns:p14="http://schemas.microsoft.com/office/powerpoint/2010/main" val="2327925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14300" indent="0">
              <a:buNone/>
            </a:pPr>
            <a:r>
              <a:rPr lang="en-GB" dirty="0"/>
              <a:t>ELIXIR can provide some helps</a:t>
            </a:r>
          </a:p>
        </p:txBody>
      </p:sp>
    </p:spTree>
    <p:extLst>
      <p:ext uri="{BB962C8B-B14F-4D97-AF65-F5344CB8AC3E}">
        <p14:creationId xmlns:p14="http://schemas.microsoft.com/office/powerpoint/2010/main" val="2384065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14300" indent="0">
              <a:buNone/>
            </a:pPr>
            <a:endParaRPr lang="en-GB" dirty="0"/>
          </a:p>
        </p:txBody>
      </p:sp>
    </p:spTree>
    <p:extLst>
      <p:ext uri="{BB962C8B-B14F-4D97-AF65-F5344CB8AC3E}">
        <p14:creationId xmlns:p14="http://schemas.microsoft.com/office/powerpoint/2010/main" val="32945060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noProof="0" dirty="0"/>
              <a:t>Every second the total information produced in the world is one PB per second. 1 PB is equivalent to </a:t>
            </a:r>
            <a:r>
              <a:rPr lang="en-GB" b="1" noProof="0" dirty="0"/>
              <a:t>over 4,000 digital photos per day your entire life</a:t>
            </a:r>
            <a:endParaRPr lang="en-GB" noProof="0" dirty="0"/>
          </a:p>
          <a:p>
            <a:r>
              <a:rPr lang="en-GB" noProof="0" dirty="0"/>
              <a:t>Development in sequencing technologies is much faster than in computer hardware technologies – We will run out of storage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noProof="0" dirty="0"/>
              <a:t>The total storage capacity at EMBL-EBI is 200 PB = </a:t>
            </a:r>
            <a:r>
              <a:rPr lang="en-GB" b="1" noProof="0" dirty="0"/>
              <a:t>1 billion CD-ROM discs</a:t>
            </a:r>
            <a:r>
              <a:rPr lang="en-GB" noProof="0" dirty="0"/>
              <a:t>. This leads to lack of space capacity within 3 minutes</a:t>
            </a:r>
          </a:p>
        </p:txBody>
      </p:sp>
    </p:spTree>
    <p:extLst>
      <p:ext uri="{BB962C8B-B14F-4D97-AF65-F5344CB8AC3E}">
        <p14:creationId xmlns:p14="http://schemas.microsoft.com/office/powerpoint/2010/main" val="17663530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rtl="0">
              <a:spcBef>
                <a:spcPts val="0"/>
              </a:spcBef>
              <a:spcAft>
                <a:spcPts val="0"/>
              </a:spcAft>
              <a:buNone/>
            </a:pPr>
            <a:r>
              <a:rPr lang="en-US" sz="1200" b="0" i="0" u="none" strike="noStrike" cap="none" dirty="0">
                <a:solidFill>
                  <a:srgbClr val="000000"/>
                </a:solidFill>
                <a:latin typeface="Corbel"/>
                <a:ea typeface="Corbel"/>
                <a:cs typeface="Corbel"/>
                <a:sym typeface="Corbel"/>
              </a:rPr>
              <a:t>Just keeping track of the vast quantity is a job in itself.</a:t>
            </a:r>
          </a:p>
          <a:p>
            <a:pPr marL="0" marR="0" lvl="0" indent="0" algn="l" rtl="0">
              <a:spcBef>
                <a:spcPts val="0"/>
              </a:spcBef>
              <a:spcAft>
                <a:spcPts val="0"/>
              </a:spcAft>
              <a:buNone/>
            </a:pPr>
            <a:r>
              <a:rPr lang="en-US" sz="1200" b="0" i="0" u="none" strike="noStrike" cap="none" dirty="0">
                <a:solidFill>
                  <a:srgbClr val="000000"/>
                </a:solidFill>
                <a:latin typeface="Corbel"/>
                <a:ea typeface="Corbel"/>
                <a:cs typeface="Corbel"/>
                <a:sym typeface="Corbel"/>
              </a:rPr>
              <a:t>We need a combination of the best people, financing and experience to solve the life science data challenges that lay ahead if we are going to reap the rewards of new technology.</a:t>
            </a:r>
          </a:p>
          <a:p>
            <a:pPr marL="0" marR="0" lvl="0" indent="0" algn="l" rtl="0">
              <a:spcBef>
                <a:spcPts val="0"/>
              </a:spcBef>
              <a:spcAft>
                <a:spcPts val="0"/>
              </a:spcAft>
              <a:buNone/>
            </a:pPr>
            <a:r>
              <a:rPr lang="en-US" sz="1200" b="0" i="0" u="none" strike="noStrike" cap="none" dirty="0">
                <a:solidFill>
                  <a:srgbClr val="000000"/>
                </a:solidFill>
                <a:latin typeface="Corbel"/>
                <a:ea typeface="Corbel"/>
                <a:cs typeface="Corbel"/>
                <a:sym typeface="Corbel"/>
              </a:rPr>
              <a:t>Furthermore no one institute or </a:t>
            </a:r>
            <a:r>
              <a:rPr lang="en-US" sz="1200" b="0" i="0" u="none" strike="noStrike" cap="none" dirty="0" err="1">
                <a:solidFill>
                  <a:srgbClr val="000000"/>
                </a:solidFill>
                <a:latin typeface="Corbel"/>
                <a:ea typeface="Corbel"/>
                <a:cs typeface="Corbel"/>
                <a:sym typeface="Corbel"/>
              </a:rPr>
              <a:t>organisation</a:t>
            </a:r>
            <a:r>
              <a:rPr lang="en-US" sz="1200" b="0" i="0" u="none" strike="noStrike" cap="none" dirty="0">
                <a:solidFill>
                  <a:srgbClr val="000000"/>
                </a:solidFill>
                <a:latin typeface="Corbel"/>
                <a:ea typeface="Corbel"/>
                <a:cs typeface="Corbel"/>
                <a:sym typeface="Corbel"/>
              </a:rPr>
              <a:t> can deal with all this data. We need a distributed federated infrastructure to deal with the data challenges.</a:t>
            </a:r>
            <a:endParaRPr lang="en-US" dirty="0"/>
          </a:p>
        </p:txBody>
      </p:sp>
    </p:spTree>
    <p:extLst>
      <p:ext uri="{BB962C8B-B14F-4D97-AF65-F5344CB8AC3E}">
        <p14:creationId xmlns:p14="http://schemas.microsoft.com/office/powerpoint/2010/main" val="2575796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rtl="0">
              <a:spcBef>
                <a:spcPts val="0"/>
              </a:spcBef>
              <a:spcAft>
                <a:spcPts val="0"/>
              </a:spcAft>
              <a:buNone/>
            </a:pPr>
            <a:r>
              <a:rPr lang="nb-NO" sz="1200" b="0" i="0" u="none" strike="noStrike" cap="none" dirty="0">
                <a:solidFill>
                  <a:srgbClr val="000000"/>
                </a:solidFill>
                <a:effectLst/>
                <a:latin typeface="Calibri"/>
                <a:ea typeface="Calibri"/>
                <a:cs typeface="Calibri"/>
                <a:sym typeface="Calibri"/>
              </a:rPr>
              <a:t>Evolution </a:t>
            </a:r>
            <a:r>
              <a:rPr lang="nb-NO" sz="1200" b="0" i="0" u="none" strike="noStrike" cap="none" dirty="0" err="1">
                <a:solidFill>
                  <a:srgbClr val="000000"/>
                </a:solidFill>
                <a:effectLst/>
                <a:latin typeface="Calibri"/>
                <a:ea typeface="Calibri"/>
                <a:cs typeface="Calibri"/>
                <a:sym typeface="Calibri"/>
              </a:rPr>
              <a:t>of</a:t>
            </a:r>
            <a:r>
              <a:rPr lang="nb-NO" sz="1200" b="0" i="0" u="none" strike="noStrike" cap="none" dirty="0">
                <a:solidFill>
                  <a:srgbClr val="000000"/>
                </a:solidFill>
                <a:effectLst/>
                <a:latin typeface="Calibri"/>
                <a:ea typeface="Calibri"/>
                <a:cs typeface="Calibri"/>
                <a:sym typeface="Calibri"/>
              </a:rPr>
              <a:t> 23000 </a:t>
            </a:r>
            <a:r>
              <a:rPr lang="nb-NO" sz="1200" b="0" i="0" u="none" strike="noStrike" cap="none" dirty="0" err="1">
                <a:solidFill>
                  <a:srgbClr val="000000"/>
                </a:solidFill>
                <a:effectLst/>
                <a:latin typeface="Calibri"/>
                <a:ea typeface="Calibri"/>
                <a:cs typeface="Calibri"/>
                <a:sym typeface="Calibri"/>
              </a:rPr>
              <a:t>bioinformatics</a:t>
            </a:r>
            <a:r>
              <a:rPr lang="nb-NO" sz="1200" b="0" i="0" u="none" strike="noStrike" cap="none" dirty="0">
                <a:solidFill>
                  <a:srgbClr val="000000"/>
                </a:solidFill>
                <a:effectLst/>
                <a:latin typeface="Calibri"/>
                <a:ea typeface="Calibri"/>
                <a:cs typeface="Calibri"/>
                <a:sym typeface="Calibri"/>
              </a:rPr>
              <a:t> </a:t>
            </a:r>
            <a:r>
              <a:rPr lang="nb-NO" sz="1200" b="0" i="0" u="none" strike="noStrike" cap="none" dirty="0" err="1">
                <a:solidFill>
                  <a:srgbClr val="000000"/>
                </a:solidFill>
                <a:effectLst/>
                <a:latin typeface="Calibri"/>
                <a:ea typeface="Calibri"/>
                <a:cs typeface="Calibri"/>
                <a:sym typeface="Calibri"/>
              </a:rPr>
              <a:t>tools</a:t>
            </a:r>
            <a:r>
              <a:rPr lang="nb-NO" sz="1200" b="0" i="0" u="none" strike="noStrike" cap="none" dirty="0">
                <a:solidFill>
                  <a:srgbClr val="000000"/>
                </a:solidFill>
                <a:effectLst/>
                <a:latin typeface="Calibri"/>
                <a:ea typeface="Calibri"/>
                <a:cs typeface="Calibri"/>
                <a:sym typeface="Calibri"/>
              </a:rPr>
              <a:t> from 1990 to 2017</a:t>
            </a:r>
          </a:p>
          <a:p>
            <a:pPr marL="0" marR="0" lvl="0" indent="0" algn="l" rtl="0">
              <a:spcBef>
                <a:spcPts val="0"/>
              </a:spcBef>
              <a:spcAft>
                <a:spcPts val="0"/>
              </a:spcAft>
              <a:buNone/>
            </a:pPr>
            <a:r>
              <a:rPr lang="en-US" dirty="0"/>
              <a:t>Most widely used genomic software is developed by independent investigators working in academic or not-for-profit institutions with support from government grants. This software is generally freely available to the community, typically with no subscription or licensing fees and nonrestrictive terms of use. At the same time, it is often meagerly funded, unreliable, hard-to-use, poorly documented, and/or poorly supported.</a:t>
            </a:r>
          </a:p>
        </p:txBody>
      </p:sp>
    </p:spTree>
    <p:extLst>
      <p:ext uri="{BB962C8B-B14F-4D97-AF65-F5344CB8AC3E}">
        <p14:creationId xmlns:p14="http://schemas.microsoft.com/office/powerpoint/2010/main" val="16547415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Only" type="tx">
  <p:cSld name="TITLE_AND_BODY">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719402" y="332656"/>
            <a:ext cx="10871201" cy="576065"/>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accent1"/>
              </a:buClr>
              <a:buSzPts val="3200"/>
              <a:buFont typeface="Corbel"/>
              <a:buNone/>
              <a:defRPr sz="3200" b="0">
                <a:solidFill>
                  <a:schemeClr val="accent1"/>
                </a:solidFill>
              </a:defRPr>
            </a:lvl1pPr>
            <a:lvl2pPr lvl="1" algn="r">
              <a:lnSpc>
                <a:spcPct val="100000"/>
              </a:lnSpc>
              <a:spcBef>
                <a:spcPts val="0"/>
              </a:spcBef>
              <a:spcAft>
                <a:spcPts val="0"/>
              </a:spcAft>
              <a:buClr>
                <a:srgbClr val="172C4C"/>
              </a:buClr>
              <a:buSzPts val="1800"/>
              <a:buNone/>
              <a:defRPr/>
            </a:lvl2pPr>
            <a:lvl3pPr lvl="2" algn="r">
              <a:lnSpc>
                <a:spcPct val="100000"/>
              </a:lnSpc>
              <a:spcBef>
                <a:spcPts val="0"/>
              </a:spcBef>
              <a:spcAft>
                <a:spcPts val="0"/>
              </a:spcAft>
              <a:buClr>
                <a:srgbClr val="172C4C"/>
              </a:buClr>
              <a:buSzPts val="1800"/>
              <a:buNone/>
              <a:defRPr/>
            </a:lvl3pPr>
            <a:lvl4pPr lvl="3" algn="r">
              <a:lnSpc>
                <a:spcPct val="100000"/>
              </a:lnSpc>
              <a:spcBef>
                <a:spcPts val="0"/>
              </a:spcBef>
              <a:spcAft>
                <a:spcPts val="0"/>
              </a:spcAft>
              <a:buClr>
                <a:srgbClr val="172C4C"/>
              </a:buClr>
              <a:buSzPts val="1800"/>
              <a:buNone/>
              <a:defRPr/>
            </a:lvl4pPr>
            <a:lvl5pPr lvl="4" algn="r">
              <a:lnSpc>
                <a:spcPct val="100000"/>
              </a:lnSpc>
              <a:spcBef>
                <a:spcPts val="0"/>
              </a:spcBef>
              <a:spcAft>
                <a:spcPts val="0"/>
              </a:spcAft>
              <a:buClr>
                <a:srgbClr val="172C4C"/>
              </a:buClr>
              <a:buSzPts val="1800"/>
              <a:buNone/>
              <a:defRPr/>
            </a:lvl5pPr>
            <a:lvl6pPr lvl="5" algn="r">
              <a:lnSpc>
                <a:spcPct val="100000"/>
              </a:lnSpc>
              <a:spcBef>
                <a:spcPts val="0"/>
              </a:spcBef>
              <a:spcAft>
                <a:spcPts val="0"/>
              </a:spcAft>
              <a:buClr>
                <a:srgbClr val="172C4C"/>
              </a:buClr>
              <a:buSzPts val="1800"/>
              <a:buNone/>
              <a:defRPr/>
            </a:lvl6pPr>
            <a:lvl7pPr lvl="6" algn="r">
              <a:lnSpc>
                <a:spcPct val="100000"/>
              </a:lnSpc>
              <a:spcBef>
                <a:spcPts val="0"/>
              </a:spcBef>
              <a:spcAft>
                <a:spcPts val="0"/>
              </a:spcAft>
              <a:buClr>
                <a:srgbClr val="172C4C"/>
              </a:buClr>
              <a:buSzPts val="1800"/>
              <a:buNone/>
              <a:defRPr/>
            </a:lvl7pPr>
            <a:lvl8pPr lvl="7" algn="r">
              <a:lnSpc>
                <a:spcPct val="100000"/>
              </a:lnSpc>
              <a:spcBef>
                <a:spcPts val="0"/>
              </a:spcBef>
              <a:spcAft>
                <a:spcPts val="0"/>
              </a:spcAft>
              <a:buClr>
                <a:srgbClr val="172C4C"/>
              </a:buClr>
              <a:buSzPts val="1800"/>
              <a:buNone/>
              <a:defRPr/>
            </a:lvl8pPr>
            <a:lvl9pPr lvl="8" algn="r">
              <a:lnSpc>
                <a:spcPct val="100000"/>
              </a:lnSpc>
              <a:spcBef>
                <a:spcPts val="0"/>
              </a:spcBef>
              <a:spcAft>
                <a:spcPts val="0"/>
              </a:spcAft>
              <a:buClr>
                <a:srgbClr val="172C4C"/>
              </a:buClr>
              <a:buSzPts val="1800"/>
              <a:buNone/>
              <a:defRPr/>
            </a:lvl9pPr>
          </a:lstStyle>
          <a:p>
            <a:endParaRPr/>
          </a:p>
        </p:txBody>
      </p:sp>
      <p:pic>
        <p:nvPicPr>
          <p:cNvPr id="13" name="Google Shape;13;p2" descr="Picture 3"/>
          <p:cNvPicPr preferRelativeResize="0"/>
          <p:nvPr/>
        </p:nvPicPr>
        <p:blipFill rotWithShape="1">
          <a:blip r:embed="rId2">
            <a:alphaModFix/>
          </a:blip>
          <a:srcRect/>
          <a:stretch/>
        </p:blipFill>
        <p:spPr>
          <a:xfrm>
            <a:off x="10513483" y="5646056"/>
            <a:ext cx="1320801" cy="1050020"/>
          </a:xfrm>
          <a:prstGeom prst="rect">
            <a:avLst/>
          </a:prstGeom>
          <a:noFill/>
          <a:ln>
            <a:noFill/>
          </a:ln>
        </p:spPr>
      </p:pic>
      <p:sp>
        <p:nvSpPr>
          <p:cNvPr id="14" name="Google Shape;14;p2"/>
          <p:cNvSpPr txBox="1">
            <a:spLocks noGrp="1"/>
          </p:cNvSpPr>
          <p:nvPr>
            <p:ph type="sldNum" idx="12"/>
          </p:nvPr>
        </p:nvSpPr>
        <p:spPr>
          <a:xfrm>
            <a:off x="5892800" y="6172200"/>
            <a:ext cx="2844800" cy="368301"/>
          </a:xfrm>
          <a:prstGeom prst="rect">
            <a:avLst/>
          </a:prstGeom>
          <a:noFill/>
          <a:ln>
            <a:noFill/>
          </a:ln>
        </p:spPr>
        <p:txBody>
          <a:bodyPr spcFirstLastPara="1" wrap="square" lIns="45700" tIns="45700" rIns="45700" bIns="45700" anchor="ctr" anchorCtr="0">
            <a:noAutofit/>
          </a:bodyPr>
          <a:lstStyle>
            <a:lvl1pPr marL="0" lvl="0" indent="0" algn="r">
              <a:lnSpc>
                <a:spcPct val="100000"/>
              </a:lnSpc>
              <a:spcBef>
                <a:spcPts val="0"/>
              </a:spcBef>
              <a:spcAft>
                <a:spcPts val="0"/>
              </a:spcAft>
              <a:buClr>
                <a:srgbClr val="000000"/>
              </a:buClr>
              <a:buSzPts val="1200"/>
              <a:buFont typeface="Arial"/>
              <a:buNone/>
              <a:defRPr sz="1200"/>
            </a:lvl1pPr>
            <a:lvl2pPr marL="0" lvl="1" indent="0" algn="r">
              <a:lnSpc>
                <a:spcPct val="100000"/>
              </a:lnSpc>
              <a:spcBef>
                <a:spcPts val="0"/>
              </a:spcBef>
              <a:spcAft>
                <a:spcPts val="0"/>
              </a:spcAft>
              <a:buClr>
                <a:srgbClr val="000000"/>
              </a:buClr>
              <a:buSzPts val="1200"/>
              <a:buFont typeface="Arial"/>
              <a:buNone/>
              <a:defRPr sz="1200"/>
            </a:lvl2pPr>
            <a:lvl3pPr marL="0" lvl="2" indent="0" algn="r">
              <a:lnSpc>
                <a:spcPct val="100000"/>
              </a:lnSpc>
              <a:spcBef>
                <a:spcPts val="0"/>
              </a:spcBef>
              <a:spcAft>
                <a:spcPts val="0"/>
              </a:spcAft>
              <a:buClr>
                <a:srgbClr val="000000"/>
              </a:buClr>
              <a:buSzPts val="1200"/>
              <a:buFont typeface="Arial"/>
              <a:buNone/>
              <a:defRPr sz="1200"/>
            </a:lvl3pPr>
            <a:lvl4pPr marL="0" lvl="3" indent="0" algn="r">
              <a:lnSpc>
                <a:spcPct val="100000"/>
              </a:lnSpc>
              <a:spcBef>
                <a:spcPts val="0"/>
              </a:spcBef>
              <a:spcAft>
                <a:spcPts val="0"/>
              </a:spcAft>
              <a:buClr>
                <a:srgbClr val="000000"/>
              </a:buClr>
              <a:buSzPts val="1200"/>
              <a:buFont typeface="Arial"/>
              <a:buNone/>
              <a:defRPr sz="1200"/>
            </a:lvl4pPr>
            <a:lvl5pPr marL="0" lvl="4" indent="0" algn="r">
              <a:lnSpc>
                <a:spcPct val="100000"/>
              </a:lnSpc>
              <a:spcBef>
                <a:spcPts val="0"/>
              </a:spcBef>
              <a:spcAft>
                <a:spcPts val="0"/>
              </a:spcAft>
              <a:buClr>
                <a:srgbClr val="000000"/>
              </a:buClr>
              <a:buSzPts val="1200"/>
              <a:buFont typeface="Arial"/>
              <a:buNone/>
              <a:defRPr sz="1200"/>
            </a:lvl5pPr>
            <a:lvl6pPr marL="0" lvl="5" indent="0" algn="r">
              <a:lnSpc>
                <a:spcPct val="100000"/>
              </a:lnSpc>
              <a:spcBef>
                <a:spcPts val="0"/>
              </a:spcBef>
              <a:spcAft>
                <a:spcPts val="0"/>
              </a:spcAft>
              <a:buClr>
                <a:srgbClr val="000000"/>
              </a:buClr>
              <a:buSzPts val="1200"/>
              <a:buFont typeface="Arial"/>
              <a:buNone/>
              <a:defRPr sz="1200"/>
            </a:lvl6pPr>
            <a:lvl7pPr marL="0" lvl="6" indent="0" algn="r">
              <a:lnSpc>
                <a:spcPct val="100000"/>
              </a:lnSpc>
              <a:spcBef>
                <a:spcPts val="0"/>
              </a:spcBef>
              <a:spcAft>
                <a:spcPts val="0"/>
              </a:spcAft>
              <a:buClr>
                <a:srgbClr val="000000"/>
              </a:buClr>
              <a:buSzPts val="1200"/>
              <a:buFont typeface="Arial"/>
              <a:buNone/>
              <a:defRPr sz="1200"/>
            </a:lvl7pPr>
            <a:lvl8pPr marL="0" lvl="7" indent="0" algn="r">
              <a:lnSpc>
                <a:spcPct val="100000"/>
              </a:lnSpc>
              <a:spcBef>
                <a:spcPts val="0"/>
              </a:spcBef>
              <a:spcAft>
                <a:spcPts val="0"/>
              </a:spcAft>
              <a:buClr>
                <a:srgbClr val="000000"/>
              </a:buClr>
              <a:buSzPts val="1200"/>
              <a:buFont typeface="Arial"/>
              <a:buNone/>
              <a:defRPr sz="1200"/>
            </a:lvl8pPr>
            <a:lvl9pPr marL="0" lvl="8" indent="0" algn="r">
              <a:lnSpc>
                <a:spcPct val="100000"/>
              </a:lnSpc>
              <a:spcBef>
                <a:spcPts val="0"/>
              </a:spcBef>
              <a:spcAft>
                <a:spcPts val="0"/>
              </a:spcAft>
              <a:buClr>
                <a:srgbClr val="000000"/>
              </a:buClr>
              <a:buSzPts val="1200"/>
              <a:buFont typeface="Arial"/>
              <a:buNone/>
              <a:defRPr sz="12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spTree>
      <p:nvGrpSpPr>
        <p:cNvPr id="1" name="Shape 18"/>
        <p:cNvGrpSpPr/>
        <p:nvPr/>
      </p:nvGrpSpPr>
      <p:grpSpPr>
        <a:xfrm>
          <a:off x="0" y="0"/>
          <a:ext cx="0" cy="0"/>
          <a:chOff x="0" y="0"/>
          <a:chExt cx="0" cy="0"/>
        </a:xfrm>
      </p:grpSpPr>
      <p:pic>
        <p:nvPicPr>
          <p:cNvPr id="19" name="Google Shape;19;p4" descr="Picture 1"/>
          <p:cNvPicPr preferRelativeResize="0"/>
          <p:nvPr/>
        </p:nvPicPr>
        <p:blipFill rotWithShape="1">
          <a:blip r:embed="rId2">
            <a:alphaModFix/>
          </a:blip>
          <a:srcRect/>
          <a:stretch/>
        </p:blipFill>
        <p:spPr>
          <a:xfrm>
            <a:off x="10513483" y="5646056"/>
            <a:ext cx="1320801" cy="1050020"/>
          </a:xfrm>
          <a:prstGeom prst="rect">
            <a:avLst/>
          </a:prstGeom>
          <a:noFill/>
          <a:ln>
            <a:noFill/>
          </a:ln>
        </p:spPr>
      </p:pic>
      <p:sp>
        <p:nvSpPr>
          <p:cNvPr id="20" name="Google Shape;20;p4"/>
          <p:cNvSpPr txBox="1">
            <a:spLocks noGrp="1"/>
          </p:cNvSpPr>
          <p:nvPr>
            <p:ph type="title"/>
          </p:nvPr>
        </p:nvSpPr>
        <p:spPr>
          <a:xfrm>
            <a:off x="719402" y="332656"/>
            <a:ext cx="10871201" cy="648073"/>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accent1"/>
              </a:buClr>
              <a:buSzPts val="3200"/>
              <a:buFont typeface="Corbel"/>
              <a:buNone/>
              <a:defRPr sz="3200" b="0">
                <a:solidFill>
                  <a:schemeClr val="accent1"/>
                </a:solidFill>
              </a:defRPr>
            </a:lvl1pPr>
            <a:lvl2pPr lvl="1" algn="r">
              <a:lnSpc>
                <a:spcPct val="100000"/>
              </a:lnSpc>
              <a:spcBef>
                <a:spcPts val="0"/>
              </a:spcBef>
              <a:spcAft>
                <a:spcPts val="0"/>
              </a:spcAft>
              <a:buClr>
                <a:srgbClr val="172C4C"/>
              </a:buClr>
              <a:buSzPts val="1800"/>
              <a:buNone/>
              <a:defRPr/>
            </a:lvl2pPr>
            <a:lvl3pPr lvl="2" algn="r">
              <a:lnSpc>
                <a:spcPct val="100000"/>
              </a:lnSpc>
              <a:spcBef>
                <a:spcPts val="0"/>
              </a:spcBef>
              <a:spcAft>
                <a:spcPts val="0"/>
              </a:spcAft>
              <a:buClr>
                <a:srgbClr val="172C4C"/>
              </a:buClr>
              <a:buSzPts val="1800"/>
              <a:buNone/>
              <a:defRPr/>
            </a:lvl3pPr>
            <a:lvl4pPr lvl="3" algn="r">
              <a:lnSpc>
                <a:spcPct val="100000"/>
              </a:lnSpc>
              <a:spcBef>
                <a:spcPts val="0"/>
              </a:spcBef>
              <a:spcAft>
                <a:spcPts val="0"/>
              </a:spcAft>
              <a:buClr>
                <a:srgbClr val="172C4C"/>
              </a:buClr>
              <a:buSzPts val="1800"/>
              <a:buNone/>
              <a:defRPr/>
            </a:lvl4pPr>
            <a:lvl5pPr lvl="4" algn="r">
              <a:lnSpc>
                <a:spcPct val="100000"/>
              </a:lnSpc>
              <a:spcBef>
                <a:spcPts val="0"/>
              </a:spcBef>
              <a:spcAft>
                <a:spcPts val="0"/>
              </a:spcAft>
              <a:buClr>
                <a:srgbClr val="172C4C"/>
              </a:buClr>
              <a:buSzPts val="1800"/>
              <a:buNone/>
              <a:defRPr/>
            </a:lvl5pPr>
            <a:lvl6pPr lvl="5" algn="r">
              <a:lnSpc>
                <a:spcPct val="100000"/>
              </a:lnSpc>
              <a:spcBef>
                <a:spcPts val="0"/>
              </a:spcBef>
              <a:spcAft>
                <a:spcPts val="0"/>
              </a:spcAft>
              <a:buClr>
                <a:srgbClr val="172C4C"/>
              </a:buClr>
              <a:buSzPts val="1800"/>
              <a:buNone/>
              <a:defRPr/>
            </a:lvl6pPr>
            <a:lvl7pPr lvl="6" algn="r">
              <a:lnSpc>
                <a:spcPct val="100000"/>
              </a:lnSpc>
              <a:spcBef>
                <a:spcPts val="0"/>
              </a:spcBef>
              <a:spcAft>
                <a:spcPts val="0"/>
              </a:spcAft>
              <a:buClr>
                <a:srgbClr val="172C4C"/>
              </a:buClr>
              <a:buSzPts val="1800"/>
              <a:buNone/>
              <a:defRPr/>
            </a:lvl7pPr>
            <a:lvl8pPr lvl="7" algn="r">
              <a:lnSpc>
                <a:spcPct val="100000"/>
              </a:lnSpc>
              <a:spcBef>
                <a:spcPts val="0"/>
              </a:spcBef>
              <a:spcAft>
                <a:spcPts val="0"/>
              </a:spcAft>
              <a:buClr>
                <a:srgbClr val="172C4C"/>
              </a:buClr>
              <a:buSzPts val="1800"/>
              <a:buNone/>
              <a:defRPr/>
            </a:lvl8pPr>
            <a:lvl9pPr lvl="8" algn="r">
              <a:lnSpc>
                <a:spcPct val="100000"/>
              </a:lnSpc>
              <a:spcBef>
                <a:spcPts val="0"/>
              </a:spcBef>
              <a:spcAft>
                <a:spcPts val="0"/>
              </a:spcAft>
              <a:buClr>
                <a:srgbClr val="172C4C"/>
              </a:buClr>
              <a:buSzPts val="1800"/>
              <a:buNone/>
              <a:defRPr/>
            </a:lvl9pPr>
          </a:lstStyle>
          <a:p>
            <a:endParaRPr/>
          </a:p>
        </p:txBody>
      </p:sp>
      <p:sp>
        <p:nvSpPr>
          <p:cNvPr id="21" name="Google Shape;21;p4"/>
          <p:cNvSpPr txBox="1">
            <a:spLocks noGrp="1"/>
          </p:cNvSpPr>
          <p:nvPr>
            <p:ph type="body" idx="1"/>
          </p:nvPr>
        </p:nvSpPr>
        <p:spPr>
          <a:xfrm>
            <a:off x="711200" y="1525588"/>
            <a:ext cx="10871200" cy="4351339"/>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600"/>
              </a:spcBef>
              <a:spcAft>
                <a:spcPts val="0"/>
              </a:spcAft>
              <a:buSzPts val="1800"/>
              <a:buChar char="•"/>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0"/>
              </a:spcAft>
              <a:buSzPts val="1800"/>
              <a:buChar char="•"/>
              <a:defRPr/>
            </a:lvl9pPr>
          </a:lstStyle>
          <a:p>
            <a:endParaRPr/>
          </a:p>
        </p:txBody>
      </p:sp>
      <p:sp>
        <p:nvSpPr>
          <p:cNvPr id="22" name="Google Shape;22;p4"/>
          <p:cNvSpPr txBox="1">
            <a:spLocks noGrp="1"/>
          </p:cNvSpPr>
          <p:nvPr>
            <p:ph type="sldNum" idx="12"/>
          </p:nvPr>
        </p:nvSpPr>
        <p:spPr>
          <a:xfrm>
            <a:off x="5892800" y="6172200"/>
            <a:ext cx="2844800" cy="368301"/>
          </a:xfrm>
          <a:prstGeom prst="rect">
            <a:avLst/>
          </a:prstGeom>
          <a:noFill/>
          <a:ln>
            <a:noFill/>
          </a:ln>
        </p:spPr>
        <p:txBody>
          <a:bodyPr spcFirstLastPara="1" wrap="square" lIns="45700" tIns="45700" rIns="45700" bIns="45700" anchor="ctr" anchorCtr="0">
            <a:noAutofit/>
          </a:bodyPr>
          <a:lstStyle>
            <a:lvl1pPr marL="0" lvl="0" indent="0" algn="r">
              <a:lnSpc>
                <a:spcPct val="100000"/>
              </a:lnSpc>
              <a:spcBef>
                <a:spcPts val="0"/>
              </a:spcBef>
              <a:spcAft>
                <a:spcPts val="0"/>
              </a:spcAft>
              <a:buClr>
                <a:srgbClr val="000000"/>
              </a:buClr>
              <a:buSzPts val="1200"/>
              <a:buFont typeface="Arial"/>
              <a:buNone/>
              <a:defRPr sz="1200"/>
            </a:lvl1pPr>
            <a:lvl2pPr marL="0" lvl="1" indent="0" algn="r">
              <a:lnSpc>
                <a:spcPct val="100000"/>
              </a:lnSpc>
              <a:spcBef>
                <a:spcPts val="0"/>
              </a:spcBef>
              <a:spcAft>
                <a:spcPts val="0"/>
              </a:spcAft>
              <a:buClr>
                <a:srgbClr val="000000"/>
              </a:buClr>
              <a:buSzPts val="1200"/>
              <a:buFont typeface="Arial"/>
              <a:buNone/>
              <a:defRPr sz="1200"/>
            </a:lvl2pPr>
            <a:lvl3pPr marL="0" lvl="2" indent="0" algn="r">
              <a:lnSpc>
                <a:spcPct val="100000"/>
              </a:lnSpc>
              <a:spcBef>
                <a:spcPts val="0"/>
              </a:spcBef>
              <a:spcAft>
                <a:spcPts val="0"/>
              </a:spcAft>
              <a:buClr>
                <a:srgbClr val="000000"/>
              </a:buClr>
              <a:buSzPts val="1200"/>
              <a:buFont typeface="Arial"/>
              <a:buNone/>
              <a:defRPr sz="1200"/>
            </a:lvl3pPr>
            <a:lvl4pPr marL="0" lvl="3" indent="0" algn="r">
              <a:lnSpc>
                <a:spcPct val="100000"/>
              </a:lnSpc>
              <a:spcBef>
                <a:spcPts val="0"/>
              </a:spcBef>
              <a:spcAft>
                <a:spcPts val="0"/>
              </a:spcAft>
              <a:buClr>
                <a:srgbClr val="000000"/>
              </a:buClr>
              <a:buSzPts val="1200"/>
              <a:buFont typeface="Arial"/>
              <a:buNone/>
              <a:defRPr sz="1200"/>
            </a:lvl4pPr>
            <a:lvl5pPr marL="0" lvl="4" indent="0" algn="r">
              <a:lnSpc>
                <a:spcPct val="100000"/>
              </a:lnSpc>
              <a:spcBef>
                <a:spcPts val="0"/>
              </a:spcBef>
              <a:spcAft>
                <a:spcPts val="0"/>
              </a:spcAft>
              <a:buClr>
                <a:srgbClr val="000000"/>
              </a:buClr>
              <a:buSzPts val="1200"/>
              <a:buFont typeface="Arial"/>
              <a:buNone/>
              <a:defRPr sz="1200"/>
            </a:lvl5pPr>
            <a:lvl6pPr marL="0" lvl="5" indent="0" algn="r">
              <a:lnSpc>
                <a:spcPct val="100000"/>
              </a:lnSpc>
              <a:spcBef>
                <a:spcPts val="0"/>
              </a:spcBef>
              <a:spcAft>
                <a:spcPts val="0"/>
              </a:spcAft>
              <a:buClr>
                <a:srgbClr val="000000"/>
              </a:buClr>
              <a:buSzPts val="1200"/>
              <a:buFont typeface="Arial"/>
              <a:buNone/>
              <a:defRPr sz="1200"/>
            </a:lvl6pPr>
            <a:lvl7pPr marL="0" lvl="6" indent="0" algn="r">
              <a:lnSpc>
                <a:spcPct val="100000"/>
              </a:lnSpc>
              <a:spcBef>
                <a:spcPts val="0"/>
              </a:spcBef>
              <a:spcAft>
                <a:spcPts val="0"/>
              </a:spcAft>
              <a:buClr>
                <a:srgbClr val="000000"/>
              </a:buClr>
              <a:buSzPts val="1200"/>
              <a:buFont typeface="Arial"/>
              <a:buNone/>
              <a:defRPr sz="1200"/>
            </a:lvl7pPr>
            <a:lvl8pPr marL="0" lvl="7" indent="0" algn="r">
              <a:lnSpc>
                <a:spcPct val="100000"/>
              </a:lnSpc>
              <a:spcBef>
                <a:spcPts val="0"/>
              </a:spcBef>
              <a:spcAft>
                <a:spcPts val="0"/>
              </a:spcAft>
              <a:buClr>
                <a:srgbClr val="000000"/>
              </a:buClr>
              <a:buSzPts val="1200"/>
              <a:buFont typeface="Arial"/>
              <a:buNone/>
              <a:defRPr sz="1200"/>
            </a:lvl8pPr>
            <a:lvl9pPr marL="0" lvl="8" indent="0" algn="r">
              <a:lnSpc>
                <a:spcPct val="100000"/>
              </a:lnSpc>
              <a:spcBef>
                <a:spcPts val="0"/>
              </a:spcBef>
              <a:spcAft>
                <a:spcPts val="0"/>
              </a:spcAft>
              <a:buClr>
                <a:srgbClr val="000000"/>
              </a:buClr>
              <a:buSzPts val="1200"/>
              <a:buFont typeface="Arial"/>
              <a:buNone/>
              <a:defRPr sz="12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slide ELIXIR" type="title">
  <p:cSld name="TITLE">
    <p:spTree>
      <p:nvGrpSpPr>
        <p:cNvPr id="1" name="Shape 28"/>
        <p:cNvGrpSpPr/>
        <p:nvPr/>
      </p:nvGrpSpPr>
      <p:grpSpPr>
        <a:xfrm>
          <a:off x="0" y="0"/>
          <a:ext cx="0" cy="0"/>
          <a:chOff x="0" y="0"/>
          <a:chExt cx="0" cy="0"/>
        </a:xfrm>
      </p:grpSpPr>
      <p:pic>
        <p:nvPicPr>
          <p:cNvPr id="29" name="Google Shape;29;p6" descr="Picture 10"/>
          <p:cNvPicPr preferRelativeResize="0"/>
          <p:nvPr/>
        </p:nvPicPr>
        <p:blipFill rotWithShape="1">
          <a:blip r:embed="rId2">
            <a:alphaModFix/>
          </a:blip>
          <a:srcRect/>
          <a:stretch/>
        </p:blipFill>
        <p:spPr>
          <a:xfrm>
            <a:off x="1" y="-26988"/>
            <a:ext cx="12192001" cy="5688237"/>
          </a:xfrm>
          <a:prstGeom prst="rect">
            <a:avLst/>
          </a:prstGeom>
          <a:noFill/>
          <a:ln>
            <a:noFill/>
          </a:ln>
        </p:spPr>
      </p:pic>
      <p:sp>
        <p:nvSpPr>
          <p:cNvPr id="30" name="Google Shape;30;p6"/>
          <p:cNvSpPr txBox="1"/>
          <p:nvPr/>
        </p:nvSpPr>
        <p:spPr>
          <a:xfrm>
            <a:off x="7440083" y="6237289"/>
            <a:ext cx="3903134" cy="370355"/>
          </a:xfrm>
          <a:prstGeom prst="rect">
            <a:avLst/>
          </a:prstGeom>
          <a:noFill/>
          <a:ln>
            <a:noFill/>
          </a:ln>
        </p:spPr>
        <p:txBody>
          <a:bodyPr spcFirstLastPara="1" wrap="square" lIns="32650" tIns="32650" rIns="32650" bIns="32650" anchor="t" anchorCtr="0">
            <a:noAutofit/>
          </a:bodyPr>
          <a:lstStyle/>
          <a:p>
            <a:pPr marL="0" marR="0" lvl="0" indent="0" algn="r" rtl="0">
              <a:lnSpc>
                <a:spcPct val="100000"/>
              </a:lnSpc>
              <a:spcBef>
                <a:spcPts val="0"/>
              </a:spcBef>
              <a:spcAft>
                <a:spcPts val="0"/>
              </a:spcAft>
              <a:buClr>
                <a:srgbClr val="003F41"/>
              </a:buClr>
              <a:buSzPts val="2400"/>
              <a:buFont typeface="Corbel"/>
              <a:buNone/>
            </a:pPr>
            <a:r>
              <a:rPr lang="en-US" sz="2400" b="0" i="1" u="none" strike="noStrike" cap="none">
                <a:solidFill>
                  <a:srgbClr val="003F41"/>
                </a:solidFill>
                <a:latin typeface="Corbel"/>
                <a:ea typeface="Corbel"/>
                <a:cs typeface="Corbel"/>
                <a:sym typeface="Corbel"/>
              </a:rPr>
              <a:t>www.elixir-europe.org</a:t>
            </a:r>
            <a:endParaRPr/>
          </a:p>
        </p:txBody>
      </p:sp>
      <p:sp>
        <p:nvSpPr>
          <p:cNvPr id="31" name="Google Shape;31;p6"/>
          <p:cNvSpPr txBox="1">
            <a:spLocks noGrp="1"/>
          </p:cNvSpPr>
          <p:nvPr>
            <p:ph type="title"/>
          </p:nvPr>
        </p:nvSpPr>
        <p:spPr>
          <a:xfrm>
            <a:off x="911424" y="3356993"/>
            <a:ext cx="10363201" cy="864097"/>
          </a:xfrm>
          <a:prstGeom prst="rect">
            <a:avLst/>
          </a:prstGeom>
          <a:noFill/>
          <a:ln>
            <a:noFill/>
          </a:ln>
        </p:spPr>
        <p:txBody>
          <a:bodyPr spcFirstLastPara="1" wrap="square" lIns="0" tIns="0" rIns="0" bIns="0" anchor="t" anchorCtr="0">
            <a:noAutofit/>
          </a:bodyPr>
          <a:lstStyle>
            <a:lvl1pPr lvl="0" algn="r">
              <a:lnSpc>
                <a:spcPct val="100000"/>
              </a:lnSpc>
              <a:spcBef>
                <a:spcPts val="0"/>
              </a:spcBef>
              <a:spcAft>
                <a:spcPts val="0"/>
              </a:spcAft>
              <a:buClr>
                <a:srgbClr val="003F41"/>
              </a:buClr>
              <a:buSzPts val="5000"/>
              <a:buFont typeface="Corbel"/>
              <a:buNone/>
              <a:defRPr sz="5000">
                <a:solidFill>
                  <a:srgbClr val="003F41"/>
                </a:solidFill>
              </a:defRPr>
            </a:lvl1pPr>
            <a:lvl2pPr lvl="1" algn="r">
              <a:lnSpc>
                <a:spcPct val="100000"/>
              </a:lnSpc>
              <a:spcBef>
                <a:spcPts val="0"/>
              </a:spcBef>
              <a:spcAft>
                <a:spcPts val="0"/>
              </a:spcAft>
              <a:buClr>
                <a:srgbClr val="172C4C"/>
              </a:buClr>
              <a:buSzPts val="1800"/>
              <a:buNone/>
              <a:defRPr/>
            </a:lvl2pPr>
            <a:lvl3pPr lvl="2" algn="r">
              <a:lnSpc>
                <a:spcPct val="100000"/>
              </a:lnSpc>
              <a:spcBef>
                <a:spcPts val="0"/>
              </a:spcBef>
              <a:spcAft>
                <a:spcPts val="0"/>
              </a:spcAft>
              <a:buClr>
                <a:srgbClr val="172C4C"/>
              </a:buClr>
              <a:buSzPts val="1800"/>
              <a:buNone/>
              <a:defRPr/>
            </a:lvl3pPr>
            <a:lvl4pPr lvl="3" algn="r">
              <a:lnSpc>
                <a:spcPct val="100000"/>
              </a:lnSpc>
              <a:spcBef>
                <a:spcPts val="0"/>
              </a:spcBef>
              <a:spcAft>
                <a:spcPts val="0"/>
              </a:spcAft>
              <a:buClr>
                <a:srgbClr val="172C4C"/>
              </a:buClr>
              <a:buSzPts val="1800"/>
              <a:buNone/>
              <a:defRPr/>
            </a:lvl4pPr>
            <a:lvl5pPr lvl="4" algn="r">
              <a:lnSpc>
                <a:spcPct val="100000"/>
              </a:lnSpc>
              <a:spcBef>
                <a:spcPts val="0"/>
              </a:spcBef>
              <a:spcAft>
                <a:spcPts val="0"/>
              </a:spcAft>
              <a:buClr>
                <a:srgbClr val="172C4C"/>
              </a:buClr>
              <a:buSzPts val="1800"/>
              <a:buNone/>
              <a:defRPr/>
            </a:lvl5pPr>
            <a:lvl6pPr lvl="5" algn="r">
              <a:lnSpc>
                <a:spcPct val="100000"/>
              </a:lnSpc>
              <a:spcBef>
                <a:spcPts val="0"/>
              </a:spcBef>
              <a:spcAft>
                <a:spcPts val="0"/>
              </a:spcAft>
              <a:buClr>
                <a:srgbClr val="172C4C"/>
              </a:buClr>
              <a:buSzPts val="1800"/>
              <a:buNone/>
              <a:defRPr/>
            </a:lvl6pPr>
            <a:lvl7pPr lvl="6" algn="r">
              <a:lnSpc>
                <a:spcPct val="100000"/>
              </a:lnSpc>
              <a:spcBef>
                <a:spcPts val="0"/>
              </a:spcBef>
              <a:spcAft>
                <a:spcPts val="0"/>
              </a:spcAft>
              <a:buClr>
                <a:srgbClr val="172C4C"/>
              </a:buClr>
              <a:buSzPts val="1800"/>
              <a:buNone/>
              <a:defRPr/>
            </a:lvl7pPr>
            <a:lvl8pPr lvl="7" algn="r">
              <a:lnSpc>
                <a:spcPct val="100000"/>
              </a:lnSpc>
              <a:spcBef>
                <a:spcPts val="0"/>
              </a:spcBef>
              <a:spcAft>
                <a:spcPts val="0"/>
              </a:spcAft>
              <a:buClr>
                <a:srgbClr val="172C4C"/>
              </a:buClr>
              <a:buSzPts val="1800"/>
              <a:buNone/>
              <a:defRPr/>
            </a:lvl8pPr>
            <a:lvl9pPr lvl="8" algn="r">
              <a:lnSpc>
                <a:spcPct val="100000"/>
              </a:lnSpc>
              <a:spcBef>
                <a:spcPts val="0"/>
              </a:spcBef>
              <a:spcAft>
                <a:spcPts val="0"/>
              </a:spcAft>
              <a:buClr>
                <a:srgbClr val="172C4C"/>
              </a:buClr>
              <a:buSzPts val="1800"/>
              <a:buNone/>
              <a:defRPr/>
            </a:lvl9pPr>
          </a:lstStyle>
          <a:p>
            <a:endParaRPr/>
          </a:p>
        </p:txBody>
      </p:sp>
      <p:sp>
        <p:nvSpPr>
          <p:cNvPr id="32" name="Google Shape;32;p6"/>
          <p:cNvSpPr txBox="1">
            <a:spLocks noGrp="1"/>
          </p:cNvSpPr>
          <p:nvPr>
            <p:ph type="body" idx="1"/>
          </p:nvPr>
        </p:nvSpPr>
        <p:spPr>
          <a:xfrm>
            <a:off x="3503712" y="4293096"/>
            <a:ext cx="7755468" cy="899584"/>
          </a:xfrm>
          <a:prstGeom prst="rect">
            <a:avLst/>
          </a:prstGeom>
          <a:noFill/>
          <a:ln>
            <a:noFill/>
          </a:ln>
        </p:spPr>
        <p:txBody>
          <a:bodyPr spcFirstLastPara="1" wrap="square" lIns="0" tIns="0" rIns="0" bIns="0" anchor="t" anchorCtr="0">
            <a:noAutofit/>
          </a:bodyPr>
          <a:lstStyle>
            <a:lvl1pPr marL="457200" lvl="0" indent="-228600" algn="r">
              <a:lnSpc>
                <a:spcPct val="100000"/>
              </a:lnSpc>
              <a:spcBef>
                <a:spcPts val="600"/>
              </a:spcBef>
              <a:spcAft>
                <a:spcPts val="0"/>
              </a:spcAft>
              <a:buClr>
                <a:srgbClr val="000000"/>
              </a:buClr>
              <a:buSzPts val="2800"/>
              <a:buFont typeface="Corbel"/>
              <a:buNone/>
              <a:defRPr sz="2800" i="1"/>
            </a:lvl1pPr>
            <a:lvl2pPr marL="914400" lvl="1" indent="-228600" algn="r">
              <a:lnSpc>
                <a:spcPct val="100000"/>
              </a:lnSpc>
              <a:spcBef>
                <a:spcPts val="600"/>
              </a:spcBef>
              <a:spcAft>
                <a:spcPts val="0"/>
              </a:spcAft>
              <a:buClr>
                <a:srgbClr val="000000"/>
              </a:buClr>
              <a:buSzPts val="2800"/>
              <a:buFont typeface="Corbel"/>
              <a:buNone/>
              <a:defRPr sz="2800" i="1"/>
            </a:lvl2pPr>
            <a:lvl3pPr marL="1371600" lvl="2" indent="-228600" algn="r">
              <a:lnSpc>
                <a:spcPct val="100000"/>
              </a:lnSpc>
              <a:spcBef>
                <a:spcPts val="600"/>
              </a:spcBef>
              <a:spcAft>
                <a:spcPts val="0"/>
              </a:spcAft>
              <a:buClr>
                <a:srgbClr val="000000"/>
              </a:buClr>
              <a:buSzPts val="2800"/>
              <a:buFont typeface="Corbel"/>
              <a:buNone/>
              <a:defRPr sz="2800" i="1"/>
            </a:lvl3pPr>
            <a:lvl4pPr marL="1828800" lvl="3" indent="-228600" algn="r">
              <a:lnSpc>
                <a:spcPct val="100000"/>
              </a:lnSpc>
              <a:spcBef>
                <a:spcPts val="600"/>
              </a:spcBef>
              <a:spcAft>
                <a:spcPts val="0"/>
              </a:spcAft>
              <a:buClr>
                <a:srgbClr val="000000"/>
              </a:buClr>
              <a:buSzPts val="2800"/>
              <a:buFont typeface="Corbel"/>
              <a:buNone/>
              <a:defRPr sz="2800" i="1"/>
            </a:lvl4pPr>
            <a:lvl5pPr marL="2286000" lvl="4" indent="-228600" algn="r">
              <a:lnSpc>
                <a:spcPct val="100000"/>
              </a:lnSpc>
              <a:spcBef>
                <a:spcPts val="600"/>
              </a:spcBef>
              <a:spcAft>
                <a:spcPts val="0"/>
              </a:spcAft>
              <a:buClr>
                <a:srgbClr val="000000"/>
              </a:buClr>
              <a:buSzPts val="2800"/>
              <a:buFont typeface="Corbel"/>
              <a:buNone/>
              <a:defRPr sz="2800" i="1"/>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0"/>
              </a:spcAft>
              <a:buSzPts val="1800"/>
              <a:buChar char="•"/>
              <a:defRPr/>
            </a:lvl9pPr>
          </a:lstStyle>
          <a:p>
            <a:endParaRPr/>
          </a:p>
        </p:txBody>
      </p:sp>
      <p:sp>
        <p:nvSpPr>
          <p:cNvPr id="33" name="Google Shape;33;p6"/>
          <p:cNvSpPr txBox="1">
            <a:spLocks noGrp="1"/>
          </p:cNvSpPr>
          <p:nvPr>
            <p:ph type="body" idx="2"/>
          </p:nvPr>
        </p:nvSpPr>
        <p:spPr>
          <a:xfrm>
            <a:off x="6768075" y="5229200"/>
            <a:ext cx="4512734" cy="360041"/>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600"/>
              </a:spcBef>
              <a:spcAft>
                <a:spcPts val="0"/>
              </a:spcAft>
              <a:buSzPts val="1800"/>
              <a:buChar char="•"/>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0"/>
              </a:spcAft>
              <a:buSzPts val="1800"/>
              <a:buChar char="•"/>
              <a:defRPr/>
            </a:lvl9pPr>
          </a:lstStyle>
          <a:p>
            <a:endParaRPr/>
          </a:p>
        </p:txBody>
      </p:sp>
      <p:sp>
        <p:nvSpPr>
          <p:cNvPr id="34" name="Google Shape;34;p6"/>
          <p:cNvSpPr txBox="1">
            <a:spLocks noGrp="1"/>
          </p:cNvSpPr>
          <p:nvPr>
            <p:ph type="body" idx="3"/>
          </p:nvPr>
        </p:nvSpPr>
        <p:spPr>
          <a:xfrm>
            <a:off x="5903979" y="5661247"/>
            <a:ext cx="5376598" cy="360041"/>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600"/>
              </a:spcBef>
              <a:spcAft>
                <a:spcPts val="0"/>
              </a:spcAft>
              <a:buSzPts val="1800"/>
              <a:buChar char="•"/>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0"/>
              </a:spcAft>
              <a:buSzPts val="1800"/>
              <a:buChar char="•"/>
              <a:defRPr/>
            </a:lvl9pPr>
          </a:lstStyle>
          <a:p>
            <a:endParaRPr/>
          </a:p>
        </p:txBody>
      </p:sp>
      <p:pic>
        <p:nvPicPr>
          <p:cNvPr id="35" name="Google Shape;35;p6" descr="Picture 8"/>
          <p:cNvPicPr preferRelativeResize="0"/>
          <p:nvPr/>
        </p:nvPicPr>
        <p:blipFill rotWithShape="1">
          <a:blip r:embed="rId3">
            <a:alphaModFix/>
          </a:blip>
          <a:srcRect/>
          <a:stretch/>
        </p:blipFill>
        <p:spPr>
          <a:xfrm>
            <a:off x="426435" y="4884234"/>
            <a:ext cx="2427818" cy="1788031"/>
          </a:xfrm>
          <a:prstGeom prst="rect">
            <a:avLst/>
          </a:prstGeom>
          <a:noFill/>
          <a:ln>
            <a:noFill/>
          </a:ln>
        </p:spPr>
      </p:pic>
      <p:sp>
        <p:nvSpPr>
          <p:cNvPr id="36" name="Google Shape;36;p6"/>
          <p:cNvSpPr txBox="1"/>
          <p:nvPr/>
        </p:nvSpPr>
        <p:spPr>
          <a:xfrm>
            <a:off x="7440083" y="6237289"/>
            <a:ext cx="3903134" cy="370355"/>
          </a:xfrm>
          <a:prstGeom prst="rect">
            <a:avLst/>
          </a:prstGeom>
          <a:noFill/>
          <a:ln>
            <a:noFill/>
          </a:ln>
        </p:spPr>
        <p:txBody>
          <a:bodyPr spcFirstLastPara="1" wrap="square" lIns="32650" tIns="32650" rIns="32650" bIns="32650" anchor="t" anchorCtr="0">
            <a:noAutofit/>
          </a:bodyPr>
          <a:lstStyle/>
          <a:p>
            <a:pPr marL="0" marR="0" lvl="0" indent="0" algn="r" rtl="0">
              <a:lnSpc>
                <a:spcPct val="100000"/>
              </a:lnSpc>
              <a:spcBef>
                <a:spcPts val="0"/>
              </a:spcBef>
              <a:spcAft>
                <a:spcPts val="0"/>
              </a:spcAft>
              <a:buClr>
                <a:srgbClr val="003F41"/>
              </a:buClr>
              <a:buSzPts val="2400"/>
              <a:buFont typeface="Corbel"/>
              <a:buNone/>
            </a:pPr>
            <a:r>
              <a:rPr lang="en-US" sz="2400" b="0" i="1" u="none" strike="noStrike" cap="none">
                <a:solidFill>
                  <a:srgbClr val="003F41"/>
                </a:solidFill>
                <a:latin typeface="Corbel"/>
                <a:ea typeface="Corbel"/>
                <a:cs typeface="Corbel"/>
                <a:sym typeface="Corbel"/>
              </a:rPr>
              <a:t>www.elixir-europe.org</a:t>
            </a:r>
            <a:endParaRPr/>
          </a:p>
        </p:txBody>
      </p:sp>
      <p:sp>
        <p:nvSpPr>
          <p:cNvPr id="37" name="Google Shape;37;p6"/>
          <p:cNvSpPr txBox="1">
            <a:spLocks noGrp="1"/>
          </p:cNvSpPr>
          <p:nvPr>
            <p:ph type="sldNum" idx="12"/>
          </p:nvPr>
        </p:nvSpPr>
        <p:spPr>
          <a:xfrm>
            <a:off x="5892800" y="6172200"/>
            <a:ext cx="2844800" cy="368301"/>
          </a:xfrm>
          <a:prstGeom prst="rect">
            <a:avLst/>
          </a:prstGeom>
          <a:noFill/>
          <a:ln>
            <a:noFill/>
          </a:ln>
        </p:spPr>
        <p:txBody>
          <a:bodyPr spcFirstLastPara="1" wrap="square" lIns="45700" tIns="45700" rIns="45700" bIns="45700" anchor="ctr" anchorCtr="0">
            <a:noAutofit/>
          </a:bodyPr>
          <a:lstStyle>
            <a:lvl1pPr marL="0" lvl="0" indent="0" algn="r">
              <a:lnSpc>
                <a:spcPct val="100000"/>
              </a:lnSpc>
              <a:spcBef>
                <a:spcPts val="0"/>
              </a:spcBef>
              <a:spcAft>
                <a:spcPts val="0"/>
              </a:spcAft>
              <a:buClr>
                <a:srgbClr val="000000"/>
              </a:buClr>
              <a:buSzPts val="1200"/>
              <a:buFont typeface="Arial"/>
              <a:buNone/>
              <a:defRPr sz="1200"/>
            </a:lvl1pPr>
            <a:lvl2pPr marL="0" lvl="1" indent="0" algn="r">
              <a:lnSpc>
                <a:spcPct val="100000"/>
              </a:lnSpc>
              <a:spcBef>
                <a:spcPts val="0"/>
              </a:spcBef>
              <a:spcAft>
                <a:spcPts val="0"/>
              </a:spcAft>
              <a:buClr>
                <a:srgbClr val="000000"/>
              </a:buClr>
              <a:buSzPts val="1200"/>
              <a:buFont typeface="Arial"/>
              <a:buNone/>
              <a:defRPr sz="1200"/>
            </a:lvl2pPr>
            <a:lvl3pPr marL="0" lvl="2" indent="0" algn="r">
              <a:lnSpc>
                <a:spcPct val="100000"/>
              </a:lnSpc>
              <a:spcBef>
                <a:spcPts val="0"/>
              </a:spcBef>
              <a:spcAft>
                <a:spcPts val="0"/>
              </a:spcAft>
              <a:buClr>
                <a:srgbClr val="000000"/>
              </a:buClr>
              <a:buSzPts val="1200"/>
              <a:buFont typeface="Arial"/>
              <a:buNone/>
              <a:defRPr sz="1200"/>
            </a:lvl3pPr>
            <a:lvl4pPr marL="0" lvl="3" indent="0" algn="r">
              <a:lnSpc>
                <a:spcPct val="100000"/>
              </a:lnSpc>
              <a:spcBef>
                <a:spcPts val="0"/>
              </a:spcBef>
              <a:spcAft>
                <a:spcPts val="0"/>
              </a:spcAft>
              <a:buClr>
                <a:srgbClr val="000000"/>
              </a:buClr>
              <a:buSzPts val="1200"/>
              <a:buFont typeface="Arial"/>
              <a:buNone/>
              <a:defRPr sz="1200"/>
            </a:lvl4pPr>
            <a:lvl5pPr marL="0" lvl="4" indent="0" algn="r">
              <a:lnSpc>
                <a:spcPct val="100000"/>
              </a:lnSpc>
              <a:spcBef>
                <a:spcPts val="0"/>
              </a:spcBef>
              <a:spcAft>
                <a:spcPts val="0"/>
              </a:spcAft>
              <a:buClr>
                <a:srgbClr val="000000"/>
              </a:buClr>
              <a:buSzPts val="1200"/>
              <a:buFont typeface="Arial"/>
              <a:buNone/>
              <a:defRPr sz="1200"/>
            </a:lvl5pPr>
            <a:lvl6pPr marL="0" lvl="5" indent="0" algn="r">
              <a:lnSpc>
                <a:spcPct val="100000"/>
              </a:lnSpc>
              <a:spcBef>
                <a:spcPts val="0"/>
              </a:spcBef>
              <a:spcAft>
                <a:spcPts val="0"/>
              </a:spcAft>
              <a:buClr>
                <a:srgbClr val="000000"/>
              </a:buClr>
              <a:buSzPts val="1200"/>
              <a:buFont typeface="Arial"/>
              <a:buNone/>
              <a:defRPr sz="1200"/>
            </a:lvl6pPr>
            <a:lvl7pPr marL="0" lvl="6" indent="0" algn="r">
              <a:lnSpc>
                <a:spcPct val="100000"/>
              </a:lnSpc>
              <a:spcBef>
                <a:spcPts val="0"/>
              </a:spcBef>
              <a:spcAft>
                <a:spcPts val="0"/>
              </a:spcAft>
              <a:buClr>
                <a:srgbClr val="000000"/>
              </a:buClr>
              <a:buSzPts val="1200"/>
              <a:buFont typeface="Arial"/>
              <a:buNone/>
              <a:defRPr sz="1200"/>
            </a:lvl7pPr>
            <a:lvl8pPr marL="0" lvl="7" indent="0" algn="r">
              <a:lnSpc>
                <a:spcPct val="100000"/>
              </a:lnSpc>
              <a:spcBef>
                <a:spcPts val="0"/>
              </a:spcBef>
              <a:spcAft>
                <a:spcPts val="0"/>
              </a:spcAft>
              <a:buClr>
                <a:srgbClr val="000000"/>
              </a:buClr>
              <a:buSzPts val="1200"/>
              <a:buFont typeface="Arial"/>
              <a:buNone/>
              <a:defRPr sz="1200"/>
            </a:lvl8pPr>
            <a:lvl9pPr marL="0" lvl="8" indent="0" algn="r">
              <a:lnSpc>
                <a:spcPct val="100000"/>
              </a:lnSpc>
              <a:spcBef>
                <a:spcPts val="0"/>
              </a:spcBef>
              <a:spcAft>
                <a:spcPts val="0"/>
              </a:spcAft>
              <a:buClr>
                <a:srgbClr val="000000"/>
              </a:buClr>
              <a:buSzPts val="1200"/>
              <a:buFont typeface="Arial"/>
              <a:buNone/>
              <a:defRPr sz="12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vider slide">
  <p:cSld name="Divider slide">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911424" y="3645025"/>
            <a:ext cx="10363201" cy="1225022"/>
          </a:xfrm>
          <a:prstGeom prst="rect">
            <a:avLst/>
          </a:prstGeom>
          <a:noFill/>
          <a:ln>
            <a:noFill/>
          </a:ln>
        </p:spPr>
        <p:txBody>
          <a:bodyPr spcFirstLastPara="1" wrap="square" lIns="0" tIns="0" rIns="0" bIns="0" anchor="t" anchorCtr="0">
            <a:noAutofit/>
          </a:bodyPr>
          <a:lstStyle>
            <a:lvl1pPr lvl="0" algn="r">
              <a:lnSpc>
                <a:spcPct val="100000"/>
              </a:lnSpc>
              <a:spcBef>
                <a:spcPts val="0"/>
              </a:spcBef>
              <a:spcAft>
                <a:spcPts val="0"/>
              </a:spcAft>
              <a:buClr>
                <a:srgbClr val="172C4C"/>
              </a:buClr>
              <a:buSzPts val="1800"/>
              <a:buNone/>
              <a:defRPr/>
            </a:lvl1pPr>
            <a:lvl2pPr lvl="1" algn="r">
              <a:lnSpc>
                <a:spcPct val="100000"/>
              </a:lnSpc>
              <a:spcBef>
                <a:spcPts val="0"/>
              </a:spcBef>
              <a:spcAft>
                <a:spcPts val="0"/>
              </a:spcAft>
              <a:buClr>
                <a:srgbClr val="172C4C"/>
              </a:buClr>
              <a:buSzPts val="1800"/>
              <a:buNone/>
              <a:defRPr/>
            </a:lvl2pPr>
            <a:lvl3pPr lvl="2" algn="r">
              <a:lnSpc>
                <a:spcPct val="100000"/>
              </a:lnSpc>
              <a:spcBef>
                <a:spcPts val="0"/>
              </a:spcBef>
              <a:spcAft>
                <a:spcPts val="0"/>
              </a:spcAft>
              <a:buClr>
                <a:srgbClr val="172C4C"/>
              </a:buClr>
              <a:buSzPts val="1800"/>
              <a:buNone/>
              <a:defRPr/>
            </a:lvl3pPr>
            <a:lvl4pPr lvl="3" algn="r">
              <a:lnSpc>
                <a:spcPct val="100000"/>
              </a:lnSpc>
              <a:spcBef>
                <a:spcPts val="0"/>
              </a:spcBef>
              <a:spcAft>
                <a:spcPts val="0"/>
              </a:spcAft>
              <a:buClr>
                <a:srgbClr val="172C4C"/>
              </a:buClr>
              <a:buSzPts val="1800"/>
              <a:buNone/>
              <a:defRPr/>
            </a:lvl4pPr>
            <a:lvl5pPr lvl="4" algn="r">
              <a:lnSpc>
                <a:spcPct val="100000"/>
              </a:lnSpc>
              <a:spcBef>
                <a:spcPts val="0"/>
              </a:spcBef>
              <a:spcAft>
                <a:spcPts val="0"/>
              </a:spcAft>
              <a:buClr>
                <a:srgbClr val="172C4C"/>
              </a:buClr>
              <a:buSzPts val="1800"/>
              <a:buNone/>
              <a:defRPr/>
            </a:lvl5pPr>
            <a:lvl6pPr lvl="5" algn="r">
              <a:lnSpc>
                <a:spcPct val="100000"/>
              </a:lnSpc>
              <a:spcBef>
                <a:spcPts val="0"/>
              </a:spcBef>
              <a:spcAft>
                <a:spcPts val="0"/>
              </a:spcAft>
              <a:buClr>
                <a:srgbClr val="172C4C"/>
              </a:buClr>
              <a:buSzPts val="1800"/>
              <a:buNone/>
              <a:defRPr/>
            </a:lvl6pPr>
            <a:lvl7pPr lvl="6" algn="r">
              <a:lnSpc>
                <a:spcPct val="100000"/>
              </a:lnSpc>
              <a:spcBef>
                <a:spcPts val="0"/>
              </a:spcBef>
              <a:spcAft>
                <a:spcPts val="0"/>
              </a:spcAft>
              <a:buClr>
                <a:srgbClr val="172C4C"/>
              </a:buClr>
              <a:buSzPts val="1800"/>
              <a:buNone/>
              <a:defRPr/>
            </a:lvl7pPr>
            <a:lvl8pPr lvl="7" algn="r">
              <a:lnSpc>
                <a:spcPct val="100000"/>
              </a:lnSpc>
              <a:spcBef>
                <a:spcPts val="0"/>
              </a:spcBef>
              <a:spcAft>
                <a:spcPts val="0"/>
              </a:spcAft>
              <a:buClr>
                <a:srgbClr val="172C4C"/>
              </a:buClr>
              <a:buSzPts val="1800"/>
              <a:buNone/>
              <a:defRPr/>
            </a:lvl8pPr>
            <a:lvl9pPr lvl="8" algn="r">
              <a:lnSpc>
                <a:spcPct val="100000"/>
              </a:lnSpc>
              <a:spcBef>
                <a:spcPts val="0"/>
              </a:spcBef>
              <a:spcAft>
                <a:spcPts val="0"/>
              </a:spcAft>
              <a:buClr>
                <a:srgbClr val="172C4C"/>
              </a:buClr>
              <a:buSzPts val="1800"/>
              <a:buNone/>
              <a:defRPr/>
            </a:lvl9pPr>
          </a:lstStyle>
          <a:p>
            <a:endParaRPr/>
          </a:p>
        </p:txBody>
      </p:sp>
      <p:sp>
        <p:nvSpPr>
          <p:cNvPr id="40" name="Google Shape;40;p7"/>
          <p:cNvSpPr txBox="1">
            <a:spLocks noGrp="1"/>
          </p:cNvSpPr>
          <p:nvPr>
            <p:ph type="sldNum" idx="12"/>
          </p:nvPr>
        </p:nvSpPr>
        <p:spPr>
          <a:xfrm>
            <a:off x="5892800" y="6172200"/>
            <a:ext cx="2844800" cy="368301"/>
          </a:xfrm>
          <a:prstGeom prst="rect">
            <a:avLst/>
          </a:prstGeom>
          <a:noFill/>
          <a:ln>
            <a:noFill/>
          </a:ln>
        </p:spPr>
        <p:txBody>
          <a:bodyPr spcFirstLastPara="1" wrap="square" lIns="45700" tIns="45700" rIns="45700" bIns="45700" anchor="ctr" anchorCtr="0">
            <a:noAutofit/>
          </a:bodyPr>
          <a:lstStyle>
            <a:lvl1pPr marL="0" lvl="0" indent="0" algn="r">
              <a:lnSpc>
                <a:spcPct val="100000"/>
              </a:lnSpc>
              <a:spcBef>
                <a:spcPts val="0"/>
              </a:spcBef>
              <a:spcAft>
                <a:spcPts val="0"/>
              </a:spcAft>
              <a:buClr>
                <a:srgbClr val="000000"/>
              </a:buClr>
              <a:buSzPts val="1200"/>
              <a:buFont typeface="Arial"/>
              <a:buNone/>
              <a:defRPr sz="1200"/>
            </a:lvl1pPr>
            <a:lvl2pPr marL="0" lvl="1" indent="0" algn="r">
              <a:lnSpc>
                <a:spcPct val="100000"/>
              </a:lnSpc>
              <a:spcBef>
                <a:spcPts val="0"/>
              </a:spcBef>
              <a:spcAft>
                <a:spcPts val="0"/>
              </a:spcAft>
              <a:buClr>
                <a:srgbClr val="000000"/>
              </a:buClr>
              <a:buSzPts val="1200"/>
              <a:buFont typeface="Arial"/>
              <a:buNone/>
              <a:defRPr sz="1200"/>
            </a:lvl2pPr>
            <a:lvl3pPr marL="0" lvl="2" indent="0" algn="r">
              <a:lnSpc>
                <a:spcPct val="100000"/>
              </a:lnSpc>
              <a:spcBef>
                <a:spcPts val="0"/>
              </a:spcBef>
              <a:spcAft>
                <a:spcPts val="0"/>
              </a:spcAft>
              <a:buClr>
                <a:srgbClr val="000000"/>
              </a:buClr>
              <a:buSzPts val="1200"/>
              <a:buFont typeface="Arial"/>
              <a:buNone/>
              <a:defRPr sz="1200"/>
            </a:lvl3pPr>
            <a:lvl4pPr marL="0" lvl="3" indent="0" algn="r">
              <a:lnSpc>
                <a:spcPct val="100000"/>
              </a:lnSpc>
              <a:spcBef>
                <a:spcPts val="0"/>
              </a:spcBef>
              <a:spcAft>
                <a:spcPts val="0"/>
              </a:spcAft>
              <a:buClr>
                <a:srgbClr val="000000"/>
              </a:buClr>
              <a:buSzPts val="1200"/>
              <a:buFont typeface="Arial"/>
              <a:buNone/>
              <a:defRPr sz="1200"/>
            </a:lvl4pPr>
            <a:lvl5pPr marL="0" lvl="4" indent="0" algn="r">
              <a:lnSpc>
                <a:spcPct val="100000"/>
              </a:lnSpc>
              <a:spcBef>
                <a:spcPts val="0"/>
              </a:spcBef>
              <a:spcAft>
                <a:spcPts val="0"/>
              </a:spcAft>
              <a:buClr>
                <a:srgbClr val="000000"/>
              </a:buClr>
              <a:buSzPts val="1200"/>
              <a:buFont typeface="Arial"/>
              <a:buNone/>
              <a:defRPr sz="1200"/>
            </a:lvl5pPr>
            <a:lvl6pPr marL="0" lvl="5" indent="0" algn="r">
              <a:lnSpc>
                <a:spcPct val="100000"/>
              </a:lnSpc>
              <a:spcBef>
                <a:spcPts val="0"/>
              </a:spcBef>
              <a:spcAft>
                <a:spcPts val="0"/>
              </a:spcAft>
              <a:buClr>
                <a:srgbClr val="000000"/>
              </a:buClr>
              <a:buSzPts val="1200"/>
              <a:buFont typeface="Arial"/>
              <a:buNone/>
              <a:defRPr sz="1200"/>
            </a:lvl6pPr>
            <a:lvl7pPr marL="0" lvl="6" indent="0" algn="r">
              <a:lnSpc>
                <a:spcPct val="100000"/>
              </a:lnSpc>
              <a:spcBef>
                <a:spcPts val="0"/>
              </a:spcBef>
              <a:spcAft>
                <a:spcPts val="0"/>
              </a:spcAft>
              <a:buClr>
                <a:srgbClr val="000000"/>
              </a:buClr>
              <a:buSzPts val="1200"/>
              <a:buFont typeface="Arial"/>
              <a:buNone/>
              <a:defRPr sz="1200"/>
            </a:lvl7pPr>
            <a:lvl8pPr marL="0" lvl="7" indent="0" algn="r">
              <a:lnSpc>
                <a:spcPct val="100000"/>
              </a:lnSpc>
              <a:spcBef>
                <a:spcPts val="0"/>
              </a:spcBef>
              <a:spcAft>
                <a:spcPts val="0"/>
              </a:spcAft>
              <a:buClr>
                <a:srgbClr val="000000"/>
              </a:buClr>
              <a:buSzPts val="1200"/>
              <a:buFont typeface="Arial"/>
              <a:buNone/>
              <a:defRPr sz="1200"/>
            </a:lvl8pPr>
            <a:lvl9pPr marL="0" lvl="8" indent="0" algn="r">
              <a:lnSpc>
                <a:spcPct val="100000"/>
              </a:lnSpc>
              <a:spcBef>
                <a:spcPts val="0"/>
              </a:spcBef>
              <a:spcAft>
                <a:spcPts val="0"/>
              </a:spcAft>
              <a:buClr>
                <a:srgbClr val="000000"/>
              </a:buClr>
              <a:buSzPts val="1200"/>
              <a:buFont typeface="Arial"/>
              <a:buNone/>
              <a:defRPr sz="12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EXCELERATE">
  <p:cSld name="Title slide EXCELERATE">
    <p:spTree>
      <p:nvGrpSpPr>
        <p:cNvPr id="1" name="Shape 41"/>
        <p:cNvGrpSpPr/>
        <p:nvPr/>
      </p:nvGrpSpPr>
      <p:grpSpPr>
        <a:xfrm>
          <a:off x="0" y="0"/>
          <a:ext cx="0" cy="0"/>
          <a:chOff x="0" y="0"/>
          <a:chExt cx="0" cy="0"/>
        </a:xfrm>
      </p:grpSpPr>
      <p:sp>
        <p:nvSpPr>
          <p:cNvPr id="42" name="Google Shape;42;p8"/>
          <p:cNvSpPr txBox="1"/>
          <p:nvPr/>
        </p:nvSpPr>
        <p:spPr>
          <a:xfrm>
            <a:off x="5135033" y="6092826"/>
            <a:ext cx="6398686" cy="370355"/>
          </a:xfrm>
          <a:prstGeom prst="rect">
            <a:avLst/>
          </a:prstGeom>
          <a:noFill/>
          <a:ln>
            <a:noFill/>
          </a:ln>
        </p:spPr>
        <p:txBody>
          <a:bodyPr spcFirstLastPara="1" wrap="square" lIns="32650" tIns="32650" rIns="32650" bIns="32650" anchor="t" anchorCtr="0">
            <a:noAutofit/>
          </a:bodyPr>
          <a:lstStyle/>
          <a:p>
            <a:pPr marL="0" marR="0" lvl="0" indent="0" algn="r" rtl="0">
              <a:lnSpc>
                <a:spcPct val="100000"/>
              </a:lnSpc>
              <a:spcBef>
                <a:spcPts val="0"/>
              </a:spcBef>
              <a:spcAft>
                <a:spcPts val="0"/>
              </a:spcAft>
              <a:buClr>
                <a:srgbClr val="003F41"/>
              </a:buClr>
              <a:buSzPts val="2400"/>
              <a:buFont typeface="Corbel"/>
              <a:buNone/>
            </a:pPr>
            <a:r>
              <a:rPr lang="en-US" sz="2400" b="0" i="1" u="none" strike="noStrike" cap="none">
                <a:solidFill>
                  <a:srgbClr val="003F41"/>
                </a:solidFill>
                <a:latin typeface="Corbel"/>
                <a:ea typeface="Corbel"/>
                <a:cs typeface="Corbel"/>
                <a:sym typeface="Corbel"/>
              </a:rPr>
              <a:t>www.elixir-europe.org/excelerate</a:t>
            </a:r>
            <a:endParaRPr/>
          </a:p>
        </p:txBody>
      </p:sp>
      <p:pic>
        <p:nvPicPr>
          <p:cNvPr id="43" name="Google Shape;43;p8" descr="Picture 6"/>
          <p:cNvPicPr preferRelativeResize="0"/>
          <p:nvPr/>
        </p:nvPicPr>
        <p:blipFill rotWithShape="1">
          <a:blip r:embed="rId2">
            <a:alphaModFix/>
          </a:blip>
          <a:srcRect/>
          <a:stretch/>
        </p:blipFill>
        <p:spPr>
          <a:xfrm>
            <a:off x="431800" y="4917687"/>
            <a:ext cx="1619251" cy="1065601"/>
          </a:xfrm>
          <a:prstGeom prst="rect">
            <a:avLst/>
          </a:prstGeom>
          <a:noFill/>
          <a:ln>
            <a:noFill/>
          </a:ln>
        </p:spPr>
      </p:pic>
      <p:sp>
        <p:nvSpPr>
          <p:cNvPr id="44" name="Google Shape;44;p8"/>
          <p:cNvSpPr txBox="1"/>
          <p:nvPr/>
        </p:nvSpPr>
        <p:spPr>
          <a:xfrm>
            <a:off x="431800" y="6092825"/>
            <a:ext cx="4800600" cy="366686"/>
          </a:xfrm>
          <a:prstGeom prst="rect">
            <a:avLst/>
          </a:prstGeom>
          <a:no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7F7F7F"/>
              </a:buClr>
              <a:buSzPts val="1000"/>
              <a:buFont typeface="Arial"/>
              <a:buNone/>
            </a:pPr>
            <a:r>
              <a:rPr lang="en-US" sz="1000" b="0" i="0" u="none" strike="noStrike" cap="none">
                <a:solidFill>
                  <a:srgbClr val="7F7F7F"/>
                </a:solidFill>
                <a:latin typeface="Arial"/>
                <a:ea typeface="Arial"/>
                <a:cs typeface="Arial"/>
                <a:sym typeface="Arial"/>
              </a:rPr>
              <a:t>ELIXIR-EXCELERATE is funded by the European Commission within the Research Infrastructures programme of Horizon 2020, grant agreement number 676559.</a:t>
            </a:r>
            <a:endParaRPr/>
          </a:p>
        </p:txBody>
      </p:sp>
      <p:sp>
        <p:nvSpPr>
          <p:cNvPr id="45" name="Google Shape;45;p8"/>
          <p:cNvSpPr txBox="1">
            <a:spLocks noGrp="1"/>
          </p:cNvSpPr>
          <p:nvPr>
            <p:ph type="title"/>
          </p:nvPr>
        </p:nvSpPr>
        <p:spPr>
          <a:xfrm>
            <a:off x="911424" y="3356993"/>
            <a:ext cx="10363201" cy="864097"/>
          </a:xfrm>
          <a:prstGeom prst="rect">
            <a:avLst/>
          </a:prstGeom>
          <a:noFill/>
          <a:ln>
            <a:noFill/>
          </a:ln>
        </p:spPr>
        <p:txBody>
          <a:bodyPr spcFirstLastPara="1" wrap="square" lIns="0" tIns="0" rIns="0" bIns="0" anchor="t" anchorCtr="0">
            <a:noAutofit/>
          </a:bodyPr>
          <a:lstStyle>
            <a:lvl1pPr lvl="0" algn="r">
              <a:lnSpc>
                <a:spcPct val="100000"/>
              </a:lnSpc>
              <a:spcBef>
                <a:spcPts val="0"/>
              </a:spcBef>
              <a:spcAft>
                <a:spcPts val="0"/>
              </a:spcAft>
              <a:buClr>
                <a:srgbClr val="003F41"/>
              </a:buClr>
              <a:buSzPts val="5000"/>
              <a:buFont typeface="Corbel"/>
              <a:buNone/>
              <a:defRPr sz="5000">
                <a:solidFill>
                  <a:srgbClr val="003F41"/>
                </a:solidFill>
              </a:defRPr>
            </a:lvl1pPr>
            <a:lvl2pPr lvl="1" algn="r">
              <a:lnSpc>
                <a:spcPct val="100000"/>
              </a:lnSpc>
              <a:spcBef>
                <a:spcPts val="0"/>
              </a:spcBef>
              <a:spcAft>
                <a:spcPts val="0"/>
              </a:spcAft>
              <a:buClr>
                <a:srgbClr val="172C4C"/>
              </a:buClr>
              <a:buSzPts val="1800"/>
              <a:buNone/>
              <a:defRPr/>
            </a:lvl2pPr>
            <a:lvl3pPr lvl="2" algn="r">
              <a:lnSpc>
                <a:spcPct val="100000"/>
              </a:lnSpc>
              <a:spcBef>
                <a:spcPts val="0"/>
              </a:spcBef>
              <a:spcAft>
                <a:spcPts val="0"/>
              </a:spcAft>
              <a:buClr>
                <a:srgbClr val="172C4C"/>
              </a:buClr>
              <a:buSzPts val="1800"/>
              <a:buNone/>
              <a:defRPr/>
            </a:lvl3pPr>
            <a:lvl4pPr lvl="3" algn="r">
              <a:lnSpc>
                <a:spcPct val="100000"/>
              </a:lnSpc>
              <a:spcBef>
                <a:spcPts val="0"/>
              </a:spcBef>
              <a:spcAft>
                <a:spcPts val="0"/>
              </a:spcAft>
              <a:buClr>
                <a:srgbClr val="172C4C"/>
              </a:buClr>
              <a:buSzPts val="1800"/>
              <a:buNone/>
              <a:defRPr/>
            </a:lvl4pPr>
            <a:lvl5pPr lvl="4" algn="r">
              <a:lnSpc>
                <a:spcPct val="100000"/>
              </a:lnSpc>
              <a:spcBef>
                <a:spcPts val="0"/>
              </a:spcBef>
              <a:spcAft>
                <a:spcPts val="0"/>
              </a:spcAft>
              <a:buClr>
                <a:srgbClr val="172C4C"/>
              </a:buClr>
              <a:buSzPts val="1800"/>
              <a:buNone/>
              <a:defRPr/>
            </a:lvl5pPr>
            <a:lvl6pPr lvl="5" algn="r">
              <a:lnSpc>
                <a:spcPct val="100000"/>
              </a:lnSpc>
              <a:spcBef>
                <a:spcPts val="0"/>
              </a:spcBef>
              <a:spcAft>
                <a:spcPts val="0"/>
              </a:spcAft>
              <a:buClr>
                <a:srgbClr val="172C4C"/>
              </a:buClr>
              <a:buSzPts val="1800"/>
              <a:buNone/>
              <a:defRPr/>
            </a:lvl6pPr>
            <a:lvl7pPr lvl="6" algn="r">
              <a:lnSpc>
                <a:spcPct val="100000"/>
              </a:lnSpc>
              <a:spcBef>
                <a:spcPts val="0"/>
              </a:spcBef>
              <a:spcAft>
                <a:spcPts val="0"/>
              </a:spcAft>
              <a:buClr>
                <a:srgbClr val="172C4C"/>
              </a:buClr>
              <a:buSzPts val="1800"/>
              <a:buNone/>
              <a:defRPr/>
            </a:lvl7pPr>
            <a:lvl8pPr lvl="7" algn="r">
              <a:lnSpc>
                <a:spcPct val="100000"/>
              </a:lnSpc>
              <a:spcBef>
                <a:spcPts val="0"/>
              </a:spcBef>
              <a:spcAft>
                <a:spcPts val="0"/>
              </a:spcAft>
              <a:buClr>
                <a:srgbClr val="172C4C"/>
              </a:buClr>
              <a:buSzPts val="1800"/>
              <a:buNone/>
              <a:defRPr/>
            </a:lvl8pPr>
            <a:lvl9pPr lvl="8" algn="r">
              <a:lnSpc>
                <a:spcPct val="100000"/>
              </a:lnSpc>
              <a:spcBef>
                <a:spcPts val="0"/>
              </a:spcBef>
              <a:spcAft>
                <a:spcPts val="0"/>
              </a:spcAft>
              <a:buClr>
                <a:srgbClr val="172C4C"/>
              </a:buClr>
              <a:buSzPts val="1800"/>
              <a:buNone/>
              <a:defRPr/>
            </a:lvl9pPr>
          </a:lstStyle>
          <a:p>
            <a:endParaRPr/>
          </a:p>
        </p:txBody>
      </p:sp>
      <p:sp>
        <p:nvSpPr>
          <p:cNvPr id="46" name="Google Shape;46;p8"/>
          <p:cNvSpPr txBox="1"/>
          <p:nvPr/>
        </p:nvSpPr>
        <p:spPr>
          <a:xfrm>
            <a:off x="5135033" y="6092826"/>
            <a:ext cx="6398686" cy="370355"/>
          </a:xfrm>
          <a:prstGeom prst="rect">
            <a:avLst/>
          </a:prstGeom>
          <a:noFill/>
          <a:ln>
            <a:noFill/>
          </a:ln>
        </p:spPr>
        <p:txBody>
          <a:bodyPr spcFirstLastPara="1" wrap="square" lIns="32650" tIns="32650" rIns="32650" bIns="32650" anchor="t" anchorCtr="0">
            <a:noAutofit/>
          </a:bodyPr>
          <a:lstStyle/>
          <a:p>
            <a:pPr marL="0" marR="0" lvl="0" indent="0" algn="r" rtl="0">
              <a:lnSpc>
                <a:spcPct val="100000"/>
              </a:lnSpc>
              <a:spcBef>
                <a:spcPts val="0"/>
              </a:spcBef>
              <a:spcAft>
                <a:spcPts val="0"/>
              </a:spcAft>
              <a:buClr>
                <a:srgbClr val="003F41"/>
              </a:buClr>
              <a:buSzPts val="2400"/>
              <a:buFont typeface="Corbel"/>
              <a:buNone/>
            </a:pPr>
            <a:r>
              <a:rPr lang="en-US" sz="2400" b="0" i="1" u="none" strike="noStrike" cap="none">
                <a:solidFill>
                  <a:srgbClr val="003F41"/>
                </a:solidFill>
                <a:latin typeface="Corbel"/>
                <a:ea typeface="Corbel"/>
                <a:cs typeface="Corbel"/>
                <a:sym typeface="Corbel"/>
              </a:rPr>
              <a:t>www.elixir-europe.org/excelerate</a:t>
            </a:r>
            <a:endParaRPr/>
          </a:p>
        </p:txBody>
      </p:sp>
      <p:pic>
        <p:nvPicPr>
          <p:cNvPr id="47" name="Google Shape;47;p8" descr="Picture 5"/>
          <p:cNvPicPr preferRelativeResize="0"/>
          <p:nvPr/>
        </p:nvPicPr>
        <p:blipFill rotWithShape="1">
          <a:blip r:embed="rId3">
            <a:alphaModFix/>
          </a:blip>
          <a:srcRect/>
          <a:stretch/>
        </p:blipFill>
        <p:spPr>
          <a:xfrm>
            <a:off x="2351616" y="4932924"/>
            <a:ext cx="2616201" cy="997976"/>
          </a:xfrm>
          <a:prstGeom prst="rect">
            <a:avLst/>
          </a:prstGeom>
          <a:noFill/>
          <a:ln>
            <a:noFill/>
          </a:ln>
        </p:spPr>
      </p:pic>
      <p:sp>
        <p:nvSpPr>
          <p:cNvPr id="48" name="Google Shape;48;p8"/>
          <p:cNvSpPr txBox="1"/>
          <p:nvPr/>
        </p:nvSpPr>
        <p:spPr>
          <a:xfrm>
            <a:off x="431800" y="6092825"/>
            <a:ext cx="4800600" cy="366686"/>
          </a:xfrm>
          <a:prstGeom prst="rect">
            <a:avLst/>
          </a:prstGeom>
          <a:no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7F7F7F"/>
              </a:buClr>
              <a:buSzPts val="1000"/>
              <a:buFont typeface="Arial"/>
              <a:buNone/>
            </a:pPr>
            <a:r>
              <a:rPr lang="en-US" sz="1000" b="0" i="0" u="none" strike="noStrike" cap="none">
                <a:solidFill>
                  <a:srgbClr val="7F7F7F"/>
                </a:solidFill>
                <a:latin typeface="Arial"/>
                <a:ea typeface="Arial"/>
                <a:cs typeface="Arial"/>
                <a:sym typeface="Arial"/>
              </a:rPr>
              <a:t>ELIXIR-EXCELERATE is funded by the European Commission within the Research Infrastructures programme of Horizon 2020, grant agreement number 676559.</a:t>
            </a:r>
            <a:endParaRPr/>
          </a:p>
        </p:txBody>
      </p:sp>
      <p:pic>
        <p:nvPicPr>
          <p:cNvPr id="49" name="Google Shape;49;p8" descr="Picture 10"/>
          <p:cNvPicPr preferRelativeResize="0"/>
          <p:nvPr/>
        </p:nvPicPr>
        <p:blipFill rotWithShape="1">
          <a:blip r:embed="rId4">
            <a:alphaModFix/>
          </a:blip>
          <a:srcRect/>
          <a:stretch/>
        </p:blipFill>
        <p:spPr>
          <a:xfrm>
            <a:off x="1" y="-26988"/>
            <a:ext cx="12192001" cy="5688237"/>
          </a:xfrm>
          <a:prstGeom prst="rect">
            <a:avLst/>
          </a:prstGeom>
          <a:noFill/>
          <a:ln>
            <a:noFill/>
          </a:ln>
        </p:spPr>
      </p:pic>
      <p:sp>
        <p:nvSpPr>
          <p:cNvPr id="50" name="Google Shape;50;p8"/>
          <p:cNvSpPr txBox="1">
            <a:spLocks noGrp="1"/>
          </p:cNvSpPr>
          <p:nvPr>
            <p:ph type="sldNum" idx="12"/>
          </p:nvPr>
        </p:nvSpPr>
        <p:spPr>
          <a:xfrm>
            <a:off x="5892800" y="6172200"/>
            <a:ext cx="2844800" cy="368301"/>
          </a:xfrm>
          <a:prstGeom prst="rect">
            <a:avLst/>
          </a:prstGeom>
          <a:noFill/>
          <a:ln>
            <a:noFill/>
          </a:ln>
        </p:spPr>
        <p:txBody>
          <a:bodyPr spcFirstLastPara="1" wrap="square" lIns="45700" tIns="45700" rIns="45700" bIns="45700" anchor="ctr" anchorCtr="0">
            <a:noAutofit/>
          </a:bodyPr>
          <a:lstStyle>
            <a:lvl1pPr marL="0" lvl="0" indent="0" algn="r">
              <a:lnSpc>
                <a:spcPct val="100000"/>
              </a:lnSpc>
              <a:spcBef>
                <a:spcPts val="0"/>
              </a:spcBef>
              <a:spcAft>
                <a:spcPts val="0"/>
              </a:spcAft>
              <a:buClr>
                <a:srgbClr val="000000"/>
              </a:buClr>
              <a:buSzPts val="1200"/>
              <a:buFont typeface="Arial"/>
              <a:buNone/>
              <a:defRPr sz="1200"/>
            </a:lvl1pPr>
            <a:lvl2pPr marL="0" lvl="1" indent="0" algn="r">
              <a:lnSpc>
                <a:spcPct val="100000"/>
              </a:lnSpc>
              <a:spcBef>
                <a:spcPts val="0"/>
              </a:spcBef>
              <a:spcAft>
                <a:spcPts val="0"/>
              </a:spcAft>
              <a:buClr>
                <a:srgbClr val="000000"/>
              </a:buClr>
              <a:buSzPts val="1200"/>
              <a:buFont typeface="Arial"/>
              <a:buNone/>
              <a:defRPr sz="1200"/>
            </a:lvl2pPr>
            <a:lvl3pPr marL="0" lvl="2" indent="0" algn="r">
              <a:lnSpc>
                <a:spcPct val="100000"/>
              </a:lnSpc>
              <a:spcBef>
                <a:spcPts val="0"/>
              </a:spcBef>
              <a:spcAft>
                <a:spcPts val="0"/>
              </a:spcAft>
              <a:buClr>
                <a:srgbClr val="000000"/>
              </a:buClr>
              <a:buSzPts val="1200"/>
              <a:buFont typeface="Arial"/>
              <a:buNone/>
              <a:defRPr sz="1200"/>
            </a:lvl3pPr>
            <a:lvl4pPr marL="0" lvl="3" indent="0" algn="r">
              <a:lnSpc>
                <a:spcPct val="100000"/>
              </a:lnSpc>
              <a:spcBef>
                <a:spcPts val="0"/>
              </a:spcBef>
              <a:spcAft>
                <a:spcPts val="0"/>
              </a:spcAft>
              <a:buClr>
                <a:srgbClr val="000000"/>
              </a:buClr>
              <a:buSzPts val="1200"/>
              <a:buFont typeface="Arial"/>
              <a:buNone/>
              <a:defRPr sz="1200"/>
            </a:lvl4pPr>
            <a:lvl5pPr marL="0" lvl="4" indent="0" algn="r">
              <a:lnSpc>
                <a:spcPct val="100000"/>
              </a:lnSpc>
              <a:spcBef>
                <a:spcPts val="0"/>
              </a:spcBef>
              <a:spcAft>
                <a:spcPts val="0"/>
              </a:spcAft>
              <a:buClr>
                <a:srgbClr val="000000"/>
              </a:buClr>
              <a:buSzPts val="1200"/>
              <a:buFont typeface="Arial"/>
              <a:buNone/>
              <a:defRPr sz="1200"/>
            </a:lvl5pPr>
            <a:lvl6pPr marL="0" lvl="5" indent="0" algn="r">
              <a:lnSpc>
                <a:spcPct val="100000"/>
              </a:lnSpc>
              <a:spcBef>
                <a:spcPts val="0"/>
              </a:spcBef>
              <a:spcAft>
                <a:spcPts val="0"/>
              </a:spcAft>
              <a:buClr>
                <a:srgbClr val="000000"/>
              </a:buClr>
              <a:buSzPts val="1200"/>
              <a:buFont typeface="Arial"/>
              <a:buNone/>
              <a:defRPr sz="1200"/>
            </a:lvl6pPr>
            <a:lvl7pPr marL="0" lvl="6" indent="0" algn="r">
              <a:lnSpc>
                <a:spcPct val="100000"/>
              </a:lnSpc>
              <a:spcBef>
                <a:spcPts val="0"/>
              </a:spcBef>
              <a:spcAft>
                <a:spcPts val="0"/>
              </a:spcAft>
              <a:buClr>
                <a:srgbClr val="000000"/>
              </a:buClr>
              <a:buSzPts val="1200"/>
              <a:buFont typeface="Arial"/>
              <a:buNone/>
              <a:defRPr sz="1200"/>
            </a:lvl7pPr>
            <a:lvl8pPr marL="0" lvl="7" indent="0" algn="r">
              <a:lnSpc>
                <a:spcPct val="100000"/>
              </a:lnSpc>
              <a:spcBef>
                <a:spcPts val="0"/>
              </a:spcBef>
              <a:spcAft>
                <a:spcPts val="0"/>
              </a:spcAft>
              <a:buClr>
                <a:srgbClr val="000000"/>
              </a:buClr>
              <a:buSzPts val="1200"/>
              <a:buFont typeface="Arial"/>
              <a:buNone/>
              <a:defRPr sz="1200"/>
            </a:lvl8pPr>
            <a:lvl9pPr marL="0" lvl="8" indent="0" algn="r">
              <a:lnSpc>
                <a:spcPct val="100000"/>
              </a:lnSpc>
              <a:spcBef>
                <a:spcPts val="0"/>
              </a:spcBef>
              <a:spcAft>
                <a:spcPts val="0"/>
              </a:spcAft>
              <a:buClr>
                <a:srgbClr val="000000"/>
              </a:buClr>
              <a:buSzPts val="1200"/>
              <a:buFont typeface="Arial"/>
              <a:buNone/>
              <a:defRPr sz="12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ELIXIR-thank-you">
  <p:cSld name="ELIXIR-thank-you">
    <p:spTree>
      <p:nvGrpSpPr>
        <p:cNvPr id="1" name="Shape 51"/>
        <p:cNvGrpSpPr/>
        <p:nvPr/>
      </p:nvGrpSpPr>
      <p:grpSpPr>
        <a:xfrm>
          <a:off x="0" y="0"/>
          <a:ext cx="0" cy="0"/>
          <a:chOff x="0" y="0"/>
          <a:chExt cx="0" cy="0"/>
        </a:xfrm>
      </p:grpSpPr>
      <p:pic>
        <p:nvPicPr>
          <p:cNvPr id="52" name="Google Shape;52;p9" descr="Picture 5"/>
          <p:cNvPicPr preferRelativeResize="0"/>
          <p:nvPr/>
        </p:nvPicPr>
        <p:blipFill rotWithShape="1">
          <a:blip r:embed="rId2">
            <a:alphaModFix/>
          </a:blip>
          <a:srcRect/>
          <a:stretch/>
        </p:blipFill>
        <p:spPr>
          <a:xfrm>
            <a:off x="3695700" y="6081486"/>
            <a:ext cx="660400" cy="559029"/>
          </a:xfrm>
          <a:prstGeom prst="rect">
            <a:avLst/>
          </a:prstGeom>
          <a:noFill/>
          <a:ln>
            <a:noFill/>
          </a:ln>
        </p:spPr>
      </p:pic>
      <p:sp>
        <p:nvSpPr>
          <p:cNvPr id="53" name="Google Shape;53;p9"/>
          <p:cNvSpPr txBox="1"/>
          <p:nvPr/>
        </p:nvSpPr>
        <p:spPr>
          <a:xfrm>
            <a:off x="7440083" y="5445126"/>
            <a:ext cx="3903134" cy="370355"/>
          </a:xfrm>
          <a:prstGeom prst="rect">
            <a:avLst/>
          </a:prstGeom>
          <a:noFill/>
          <a:ln>
            <a:noFill/>
          </a:ln>
        </p:spPr>
        <p:txBody>
          <a:bodyPr spcFirstLastPara="1" wrap="square" lIns="32650" tIns="32650" rIns="32650" bIns="32650" anchor="t" anchorCtr="0">
            <a:noAutofit/>
          </a:bodyPr>
          <a:lstStyle/>
          <a:p>
            <a:pPr marL="0" marR="0" lvl="0" indent="0" algn="r" rtl="0">
              <a:lnSpc>
                <a:spcPct val="100000"/>
              </a:lnSpc>
              <a:spcBef>
                <a:spcPts val="0"/>
              </a:spcBef>
              <a:spcAft>
                <a:spcPts val="0"/>
              </a:spcAft>
              <a:buClr>
                <a:srgbClr val="003F41"/>
              </a:buClr>
              <a:buSzPts val="2400"/>
              <a:buFont typeface="Corbel"/>
              <a:buNone/>
            </a:pPr>
            <a:r>
              <a:rPr lang="en-US" sz="2400" b="0" i="1" u="none" strike="noStrike" cap="none">
                <a:solidFill>
                  <a:srgbClr val="003F41"/>
                </a:solidFill>
                <a:latin typeface="Corbel"/>
                <a:ea typeface="Corbel"/>
                <a:cs typeface="Corbel"/>
                <a:sym typeface="Corbel"/>
              </a:rPr>
              <a:t>www.elixir-europe.org</a:t>
            </a:r>
            <a:endParaRPr/>
          </a:p>
        </p:txBody>
      </p:sp>
      <p:sp>
        <p:nvSpPr>
          <p:cNvPr id="54" name="Google Shape;54;p9"/>
          <p:cNvSpPr txBox="1"/>
          <p:nvPr/>
        </p:nvSpPr>
        <p:spPr>
          <a:xfrm>
            <a:off x="4285389" y="6174470"/>
            <a:ext cx="3615268" cy="317397"/>
          </a:xfrm>
          <a:prstGeom prst="rect">
            <a:avLst/>
          </a:prstGeom>
          <a:noFill/>
          <a:ln>
            <a:noFill/>
          </a:ln>
        </p:spPr>
        <p:txBody>
          <a:bodyPr spcFirstLastPara="1" wrap="square" lIns="32650" tIns="32650" rIns="32650" bIns="32650" anchor="t" anchorCtr="0">
            <a:noAutofit/>
          </a:bodyPr>
          <a:lstStyle/>
          <a:p>
            <a:pPr marL="0" marR="0" lvl="0" indent="0" algn="l" rtl="0">
              <a:lnSpc>
                <a:spcPct val="100000"/>
              </a:lnSpc>
              <a:spcBef>
                <a:spcPts val="0"/>
              </a:spcBef>
              <a:spcAft>
                <a:spcPts val="0"/>
              </a:spcAft>
              <a:buClr>
                <a:srgbClr val="003F41"/>
              </a:buClr>
              <a:buSzPts val="2000"/>
              <a:buFont typeface="Corbel"/>
              <a:buNone/>
            </a:pPr>
            <a:r>
              <a:rPr lang="en-US" sz="2000" b="0" i="1" u="none" strike="noStrike" cap="none">
                <a:solidFill>
                  <a:srgbClr val="003F41"/>
                </a:solidFill>
                <a:latin typeface="Corbel"/>
                <a:ea typeface="Corbel"/>
                <a:cs typeface="Corbel"/>
                <a:sym typeface="Corbel"/>
              </a:rPr>
              <a:t>@ELIXIREurope</a:t>
            </a:r>
            <a:endParaRPr/>
          </a:p>
        </p:txBody>
      </p:sp>
      <p:pic>
        <p:nvPicPr>
          <p:cNvPr id="55" name="Google Shape;55;p9" descr="Picture 8"/>
          <p:cNvPicPr preferRelativeResize="0"/>
          <p:nvPr/>
        </p:nvPicPr>
        <p:blipFill rotWithShape="1">
          <a:blip r:embed="rId3">
            <a:alphaModFix/>
          </a:blip>
          <a:srcRect/>
          <a:stretch/>
        </p:blipFill>
        <p:spPr>
          <a:xfrm>
            <a:off x="7535333" y="6237289"/>
            <a:ext cx="552452" cy="414338"/>
          </a:xfrm>
          <a:prstGeom prst="rect">
            <a:avLst/>
          </a:prstGeom>
          <a:noFill/>
          <a:ln>
            <a:noFill/>
          </a:ln>
        </p:spPr>
      </p:pic>
      <p:sp>
        <p:nvSpPr>
          <p:cNvPr id="56" name="Google Shape;56;p9"/>
          <p:cNvSpPr txBox="1"/>
          <p:nvPr/>
        </p:nvSpPr>
        <p:spPr>
          <a:xfrm>
            <a:off x="8075084" y="6237287"/>
            <a:ext cx="4116917" cy="317397"/>
          </a:xfrm>
          <a:prstGeom prst="rect">
            <a:avLst/>
          </a:prstGeom>
          <a:noFill/>
          <a:ln>
            <a:noFill/>
          </a:ln>
        </p:spPr>
        <p:txBody>
          <a:bodyPr spcFirstLastPara="1" wrap="square" lIns="32650" tIns="32650" rIns="32650" bIns="32650" anchor="t" anchorCtr="0">
            <a:noAutofit/>
          </a:bodyPr>
          <a:lstStyle/>
          <a:p>
            <a:pPr marL="0" marR="0" lvl="0" indent="0" algn="l" rtl="0">
              <a:lnSpc>
                <a:spcPct val="100000"/>
              </a:lnSpc>
              <a:spcBef>
                <a:spcPts val="0"/>
              </a:spcBef>
              <a:spcAft>
                <a:spcPts val="0"/>
              </a:spcAft>
              <a:buClr>
                <a:srgbClr val="003F41"/>
              </a:buClr>
              <a:buSzPts val="2000"/>
              <a:buFont typeface="Corbel"/>
              <a:buNone/>
            </a:pPr>
            <a:r>
              <a:rPr lang="en-US" sz="2000" b="0" i="1" u="none" strike="noStrike" cap="none">
                <a:solidFill>
                  <a:srgbClr val="003F41"/>
                </a:solidFill>
                <a:latin typeface="Corbel"/>
                <a:ea typeface="Corbel"/>
                <a:cs typeface="Corbel"/>
                <a:sym typeface="Corbel"/>
              </a:rPr>
              <a:t>/company/elixir-europe</a:t>
            </a:r>
            <a:endParaRPr/>
          </a:p>
        </p:txBody>
      </p:sp>
      <p:sp>
        <p:nvSpPr>
          <p:cNvPr id="57" name="Google Shape;57;p9"/>
          <p:cNvSpPr txBox="1">
            <a:spLocks noGrp="1"/>
          </p:cNvSpPr>
          <p:nvPr>
            <p:ph type="title"/>
          </p:nvPr>
        </p:nvSpPr>
        <p:spPr>
          <a:xfrm>
            <a:off x="911424" y="3645025"/>
            <a:ext cx="10363201" cy="1225022"/>
          </a:xfrm>
          <a:prstGeom prst="rect">
            <a:avLst/>
          </a:prstGeom>
          <a:noFill/>
          <a:ln>
            <a:noFill/>
          </a:ln>
        </p:spPr>
        <p:txBody>
          <a:bodyPr spcFirstLastPara="1" wrap="square" lIns="0" tIns="0" rIns="0" bIns="0" anchor="t" anchorCtr="0">
            <a:noAutofit/>
          </a:bodyPr>
          <a:lstStyle>
            <a:lvl1pPr lvl="0" algn="r">
              <a:lnSpc>
                <a:spcPct val="100000"/>
              </a:lnSpc>
              <a:spcBef>
                <a:spcPts val="0"/>
              </a:spcBef>
              <a:spcAft>
                <a:spcPts val="0"/>
              </a:spcAft>
              <a:buClr>
                <a:srgbClr val="172C4C"/>
              </a:buClr>
              <a:buSzPts val="1800"/>
              <a:buNone/>
              <a:defRPr/>
            </a:lvl1pPr>
            <a:lvl2pPr lvl="1" algn="r">
              <a:lnSpc>
                <a:spcPct val="100000"/>
              </a:lnSpc>
              <a:spcBef>
                <a:spcPts val="0"/>
              </a:spcBef>
              <a:spcAft>
                <a:spcPts val="0"/>
              </a:spcAft>
              <a:buClr>
                <a:srgbClr val="172C4C"/>
              </a:buClr>
              <a:buSzPts val="1800"/>
              <a:buNone/>
              <a:defRPr/>
            </a:lvl2pPr>
            <a:lvl3pPr lvl="2" algn="r">
              <a:lnSpc>
                <a:spcPct val="100000"/>
              </a:lnSpc>
              <a:spcBef>
                <a:spcPts val="0"/>
              </a:spcBef>
              <a:spcAft>
                <a:spcPts val="0"/>
              </a:spcAft>
              <a:buClr>
                <a:srgbClr val="172C4C"/>
              </a:buClr>
              <a:buSzPts val="1800"/>
              <a:buNone/>
              <a:defRPr/>
            </a:lvl3pPr>
            <a:lvl4pPr lvl="3" algn="r">
              <a:lnSpc>
                <a:spcPct val="100000"/>
              </a:lnSpc>
              <a:spcBef>
                <a:spcPts val="0"/>
              </a:spcBef>
              <a:spcAft>
                <a:spcPts val="0"/>
              </a:spcAft>
              <a:buClr>
                <a:srgbClr val="172C4C"/>
              </a:buClr>
              <a:buSzPts val="1800"/>
              <a:buNone/>
              <a:defRPr/>
            </a:lvl4pPr>
            <a:lvl5pPr lvl="4" algn="r">
              <a:lnSpc>
                <a:spcPct val="100000"/>
              </a:lnSpc>
              <a:spcBef>
                <a:spcPts val="0"/>
              </a:spcBef>
              <a:spcAft>
                <a:spcPts val="0"/>
              </a:spcAft>
              <a:buClr>
                <a:srgbClr val="172C4C"/>
              </a:buClr>
              <a:buSzPts val="1800"/>
              <a:buNone/>
              <a:defRPr/>
            </a:lvl5pPr>
            <a:lvl6pPr lvl="5" algn="r">
              <a:lnSpc>
                <a:spcPct val="100000"/>
              </a:lnSpc>
              <a:spcBef>
                <a:spcPts val="0"/>
              </a:spcBef>
              <a:spcAft>
                <a:spcPts val="0"/>
              </a:spcAft>
              <a:buClr>
                <a:srgbClr val="172C4C"/>
              </a:buClr>
              <a:buSzPts val="1800"/>
              <a:buNone/>
              <a:defRPr/>
            </a:lvl6pPr>
            <a:lvl7pPr lvl="6" algn="r">
              <a:lnSpc>
                <a:spcPct val="100000"/>
              </a:lnSpc>
              <a:spcBef>
                <a:spcPts val="0"/>
              </a:spcBef>
              <a:spcAft>
                <a:spcPts val="0"/>
              </a:spcAft>
              <a:buClr>
                <a:srgbClr val="172C4C"/>
              </a:buClr>
              <a:buSzPts val="1800"/>
              <a:buNone/>
              <a:defRPr/>
            </a:lvl7pPr>
            <a:lvl8pPr lvl="7" algn="r">
              <a:lnSpc>
                <a:spcPct val="100000"/>
              </a:lnSpc>
              <a:spcBef>
                <a:spcPts val="0"/>
              </a:spcBef>
              <a:spcAft>
                <a:spcPts val="0"/>
              </a:spcAft>
              <a:buClr>
                <a:srgbClr val="172C4C"/>
              </a:buClr>
              <a:buSzPts val="1800"/>
              <a:buNone/>
              <a:defRPr/>
            </a:lvl8pPr>
            <a:lvl9pPr lvl="8" algn="r">
              <a:lnSpc>
                <a:spcPct val="100000"/>
              </a:lnSpc>
              <a:spcBef>
                <a:spcPts val="0"/>
              </a:spcBef>
              <a:spcAft>
                <a:spcPts val="0"/>
              </a:spcAft>
              <a:buClr>
                <a:srgbClr val="172C4C"/>
              </a:buClr>
              <a:buSzPts val="1800"/>
              <a:buNone/>
              <a:defRPr/>
            </a:lvl9pPr>
          </a:lstStyle>
          <a:p>
            <a:endParaRPr/>
          </a:p>
        </p:txBody>
      </p:sp>
      <p:sp>
        <p:nvSpPr>
          <p:cNvPr id="58" name="Google Shape;58;p9"/>
          <p:cNvSpPr txBox="1">
            <a:spLocks noGrp="1"/>
          </p:cNvSpPr>
          <p:nvPr>
            <p:ph type="body" idx="1"/>
          </p:nvPr>
        </p:nvSpPr>
        <p:spPr>
          <a:xfrm>
            <a:off x="6768075" y="4869160"/>
            <a:ext cx="4512734" cy="360041"/>
          </a:xfrm>
          <a:prstGeom prst="rect">
            <a:avLst/>
          </a:prstGeom>
          <a:noFill/>
          <a:ln>
            <a:noFill/>
          </a:ln>
        </p:spPr>
        <p:txBody>
          <a:bodyPr spcFirstLastPara="1" wrap="square" lIns="0" tIns="0" rIns="0" bIns="0" anchor="t" anchorCtr="0">
            <a:noAutofit/>
          </a:bodyPr>
          <a:lstStyle>
            <a:lvl1pPr marL="457200" lvl="0" indent="-228600" algn="r">
              <a:lnSpc>
                <a:spcPct val="100000"/>
              </a:lnSpc>
              <a:spcBef>
                <a:spcPts val="600"/>
              </a:spcBef>
              <a:spcAft>
                <a:spcPts val="0"/>
              </a:spcAft>
              <a:buClr>
                <a:srgbClr val="2F5897"/>
              </a:buClr>
              <a:buSzPts val="1800"/>
              <a:buFont typeface="Corbel"/>
              <a:buNone/>
              <a:defRPr sz="1800">
                <a:solidFill>
                  <a:srgbClr val="2F5897"/>
                </a:solidFill>
              </a:defRPr>
            </a:lvl1pPr>
            <a:lvl2pPr marL="914400" lvl="1" indent="-342900" algn="r">
              <a:lnSpc>
                <a:spcPct val="100000"/>
              </a:lnSpc>
              <a:spcBef>
                <a:spcPts val="600"/>
              </a:spcBef>
              <a:spcAft>
                <a:spcPts val="0"/>
              </a:spcAft>
              <a:buClr>
                <a:srgbClr val="2F5897"/>
              </a:buClr>
              <a:buSzPts val="1800"/>
              <a:buFont typeface="Corbel"/>
              <a:buChar char="•"/>
              <a:defRPr sz="1800">
                <a:solidFill>
                  <a:srgbClr val="2F5897"/>
                </a:solidFill>
              </a:defRPr>
            </a:lvl2pPr>
            <a:lvl3pPr marL="1371600" lvl="2" indent="-342900" algn="r">
              <a:lnSpc>
                <a:spcPct val="100000"/>
              </a:lnSpc>
              <a:spcBef>
                <a:spcPts val="600"/>
              </a:spcBef>
              <a:spcAft>
                <a:spcPts val="0"/>
              </a:spcAft>
              <a:buClr>
                <a:srgbClr val="2F5897"/>
              </a:buClr>
              <a:buSzPts val="1800"/>
              <a:buFont typeface="Corbel"/>
              <a:buChar char="•"/>
              <a:defRPr sz="1800">
                <a:solidFill>
                  <a:srgbClr val="2F5897"/>
                </a:solidFill>
              </a:defRPr>
            </a:lvl3pPr>
            <a:lvl4pPr marL="1828800" lvl="3" indent="-342900" algn="r">
              <a:lnSpc>
                <a:spcPct val="100000"/>
              </a:lnSpc>
              <a:spcBef>
                <a:spcPts val="600"/>
              </a:spcBef>
              <a:spcAft>
                <a:spcPts val="0"/>
              </a:spcAft>
              <a:buClr>
                <a:srgbClr val="2F5897"/>
              </a:buClr>
              <a:buSzPts val="1800"/>
              <a:buFont typeface="Corbel"/>
              <a:buChar char="•"/>
              <a:defRPr sz="1800">
                <a:solidFill>
                  <a:srgbClr val="2F5897"/>
                </a:solidFill>
              </a:defRPr>
            </a:lvl4pPr>
            <a:lvl5pPr marL="2286000" lvl="4" indent="-342900" algn="r">
              <a:lnSpc>
                <a:spcPct val="100000"/>
              </a:lnSpc>
              <a:spcBef>
                <a:spcPts val="600"/>
              </a:spcBef>
              <a:spcAft>
                <a:spcPts val="0"/>
              </a:spcAft>
              <a:buClr>
                <a:srgbClr val="2F5897"/>
              </a:buClr>
              <a:buSzPts val="1800"/>
              <a:buFont typeface="Corbel"/>
              <a:buChar char="•"/>
              <a:defRPr sz="1800">
                <a:solidFill>
                  <a:srgbClr val="2F5897"/>
                </a:solidFill>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0"/>
              </a:spcAft>
              <a:buSzPts val="1800"/>
              <a:buChar char="•"/>
              <a:defRPr/>
            </a:lvl9pPr>
          </a:lstStyle>
          <a:p>
            <a:endParaRPr/>
          </a:p>
        </p:txBody>
      </p:sp>
      <p:sp>
        <p:nvSpPr>
          <p:cNvPr id="59" name="Google Shape;59;p9"/>
          <p:cNvSpPr txBox="1"/>
          <p:nvPr/>
        </p:nvSpPr>
        <p:spPr>
          <a:xfrm>
            <a:off x="7440083" y="5445126"/>
            <a:ext cx="3903134" cy="370355"/>
          </a:xfrm>
          <a:prstGeom prst="rect">
            <a:avLst/>
          </a:prstGeom>
          <a:noFill/>
          <a:ln>
            <a:noFill/>
          </a:ln>
        </p:spPr>
        <p:txBody>
          <a:bodyPr spcFirstLastPara="1" wrap="square" lIns="32650" tIns="32650" rIns="32650" bIns="32650" anchor="t" anchorCtr="0">
            <a:noAutofit/>
          </a:bodyPr>
          <a:lstStyle/>
          <a:p>
            <a:pPr marL="0" marR="0" lvl="0" indent="0" algn="r" rtl="0">
              <a:lnSpc>
                <a:spcPct val="100000"/>
              </a:lnSpc>
              <a:spcBef>
                <a:spcPts val="0"/>
              </a:spcBef>
              <a:spcAft>
                <a:spcPts val="0"/>
              </a:spcAft>
              <a:buClr>
                <a:srgbClr val="003F41"/>
              </a:buClr>
              <a:buSzPts val="2400"/>
              <a:buFont typeface="Corbel"/>
              <a:buNone/>
            </a:pPr>
            <a:r>
              <a:rPr lang="en-US" sz="2400" b="0" i="1" u="none" strike="noStrike" cap="none">
                <a:solidFill>
                  <a:srgbClr val="003F41"/>
                </a:solidFill>
                <a:latin typeface="Corbel"/>
                <a:ea typeface="Corbel"/>
                <a:cs typeface="Corbel"/>
                <a:sym typeface="Corbel"/>
              </a:rPr>
              <a:t>www.elixir-europe.org</a:t>
            </a:r>
            <a:endParaRPr/>
          </a:p>
        </p:txBody>
      </p:sp>
      <p:pic>
        <p:nvPicPr>
          <p:cNvPr id="60" name="Google Shape;60;p9" descr="Picture 8"/>
          <p:cNvPicPr preferRelativeResize="0"/>
          <p:nvPr/>
        </p:nvPicPr>
        <p:blipFill rotWithShape="1">
          <a:blip r:embed="rId3">
            <a:alphaModFix/>
          </a:blip>
          <a:srcRect/>
          <a:stretch/>
        </p:blipFill>
        <p:spPr>
          <a:xfrm>
            <a:off x="7535333" y="6167520"/>
            <a:ext cx="552452" cy="484106"/>
          </a:xfrm>
          <a:prstGeom prst="rect">
            <a:avLst/>
          </a:prstGeom>
          <a:noFill/>
          <a:ln>
            <a:noFill/>
          </a:ln>
        </p:spPr>
      </p:pic>
      <p:sp>
        <p:nvSpPr>
          <p:cNvPr id="61" name="Google Shape;61;p9"/>
          <p:cNvSpPr txBox="1"/>
          <p:nvPr/>
        </p:nvSpPr>
        <p:spPr>
          <a:xfrm>
            <a:off x="8075084" y="6237287"/>
            <a:ext cx="4116917" cy="317397"/>
          </a:xfrm>
          <a:prstGeom prst="rect">
            <a:avLst/>
          </a:prstGeom>
          <a:noFill/>
          <a:ln>
            <a:noFill/>
          </a:ln>
        </p:spPr>
        <p:txBody>
          <a:bodyPr spcFirstLastPara="1" wrap="square" lIns="32650" tIns="32650" rIns="32650" bIns="32650" anchor="t" anchorCtr="0">
            <a:noAutofit/>
          </a:bodyPr>
          <a:lstStyle/>
          <a:p>
            <a:pPr marL="0" marR="0" lvl="0" indent="0" algn="l" rtl="0">
              <a:lnSpc>
                <a:spcPct val="100000"/>
              </a:lnSpc>
              <a:spcBef>
                <a:spcPts val="0"/>
              </a:spcBef>
              <a:spcAft>
                <a:spcPts val="0"/>
              </a:spcAft>
              <a:buClr>
                <a:srgbClr val="003F41"/>
              </a:buClr>
              <a:buSzPts val="2000"/>
              <a:buFont typeface="Corbel"/>
              <a:buNone/>
            </a:pPr>
            <a:r>
              <a:rPr lang="en-US" sz="2000" b="0" i="1" u="none" strike="noStrike" cap="none">
                <a:solidFill>
                  <a:srgbClr val="003F41"/>
                </a:solidFill>
                <a:latin typeface="Corbel"/>
                <a:ea typeface="Corbel"/>
                <a:cs typeface="Corbel"/>
                <a:sym typeface="Corbel"/>
              </a:rPr>
              <a:t>/company/elixir-europe</a:t>
            </a:r>
            <a:endParaRPr/>
          </a:p>
        </p:txBody>
      </p:sp>
      <p:pic>
        <p:nvPicPr>
          <p:cNvPr id="62" name="Google Shape;62;p9" descr="Picture 8"/>
          <p:cNvPicPr preferRelativeResize="0"/>
          <p:nvPr/>
        </p:nvPicPr>
        <p:blipFill rotWithShape="1">
          <a:blip r:embed="rId4">
            <a:alphaModFix/>
          </a:blip>
          <a:srcRect/>
          <a:stretch/>
        </p:blipFill>
        <p:spPr>
          <a:xfrm>
            <a:off x="426435" y="4884234"/>
            <a:ext cx="2427818" cy="1788031"/>
          </a:xfrm>
          <a:prstGeom prst="rect">
            <a:avLst/>
          </a:prstGeom>
          <a:noFill/>
          <a:ln>
            <a:noFill/>
          </a:ln>
        </p:spPr>
      </p:pic>
      <p:pic>
        <p:nvPicPr>
          <p:cNvPr id="63" name="Google Shape;63;p9" descr="Picture 10"/>
          <p:cNvPicPr preferRelativeResize="0"/>
          <p:nvPr/>
        </p:nvPicPr>
        <p:blipFill rotWithShape="1">
          <a:blip r:embed="rId5">
            <a:alphaModFix/>
          </a:blip>
          <a:srcRect/>
          <a:stretch/>
        </p:blipFill>
        <p:spPr>
          <a:xfrm>
            <a:off x="1" y="-26988"/>
            <a:ext cx="12192001" cy="5688237"/>
          </a:xfrm>
          <a:prstGeom prst="rect">
            <a:avLst/>
          </a:prstGeom>
          <a:noFill/>
          <a:ln>
            <a:noFill/>
          </a:ln>
        </p:spPr>
      </p:pic>
      <p:sp>
        <p:nvSpPr>
          <p:cNvPr id="64" name="Google Shape;64;p9"/>
          <p:cNvSpPr txBox="1">
            <a:spLocks noGrp="1"/>
          </p:cNvSpPr>
          <p:nvPr>
            <p:ph type="sldNum" idx="12"/>
          </p:nvPr>
        </p:nvSpPr>
        <p:spPr>
          <a:xfrm>
            <a:off x="5892800" y="6172200"/>
            <a:ext cx="2844800" cy="368301"/>
          </a:xfrm>
          <a:prstGeom prst="rect">
            <a:avLst/>
          </a:prstGeom>
          <a:noFill/>
          <a:ln>
            <a:noFill/>
          </a:ln>
        </p:spPr>
        <p:txBody>
          <a:bodyPr spcFirstLastPara="1" wrap="square" lIns="45700" tIns="45700" rIns="45700" bIns="45700" anchor="ctr" anchorCtr="0">
            <a:noAutofit/>
          </a:bodyPr>
          <a:lstStyle>
            <a:lvl1pPr marL="0" lvl="0" indent="0" algn="r">
              <a:lnSpc>
                <a:spcPct val="100000"/>
              </a:lnSpc>
              <a:spcBef>
                <a:spcPts val="0"/>
              </a:spcBef>
              <a:spcAft>
                <a:spcPts val="0"/>
              </a:spcAft>
              <a:buClr>
                <a:srgbClr val="000000"/>
              </a:buClr>
              <a:buSzPts val="1200"/>
              <a:buFont typeface="Arial"/>
              <a:buNone/>
              <a:defRPr sz="1200"/>
            </a:lvl1pPr>
            <a:lvl2pPr marL="0" lvl="1" indent="0" algn="r">
              <a:lnSpc>
                <a:spcPct val="100000"/>
              </a:lnSpc>
              <a:spcBef>
                <a:spcPts val="0"/>
              </a:spcBef>
              <a:spcAft>
                <a:spcPts val="0"/>
              </a:spcAft>
              <a:buClr>
                <a:srgbClr val="000000"/>
              </a:buClr>
              <a:buSzPts val="1200"/>
              <a:buFont typeface="Arial"/>
              <a:buNone/>
              <a:defRPr sz="1200"/>
            </a:lvl2pPr>
            <a:lvl3pPr marL="0" lvl="2" indent="0" algn="r">
              <a:lnSpc>
                <a:spcPct val="100000"/>
              </a:lnSpc>
              <a:spcBef>
                <a:spcPts val="0"/>
              </a:spcBef>
              <a:spcAft>
                <a:spcPts val="0"/>
              </a:spcAft>
              <a:buClr>
                <a:srgbClr val="000000"/>
              </a:buClr>
              <a:buSzPts val="1200"/>
              <a:buFont typeface="Arial"/>
              <a:buNone/>
              <a:defRPr sz="1200"/>
            </a:lvl3pPr>
            <a:lvl4pPr marL="0" lvl="3" indent="0" algn="r">
              <a:lnSpc>
                <a:spcPct val="100000"/>
              </a:lnSpc>
              <a:spcBef>
                <a:spcPts val="0"/>
              </a:spcBef>
              <a:spcAft>
                <a:spcPts val="0"/>
              </a:spcAft>
              <a:buClr>
                <a:srgbClr val="000000"/>
              </a:buClr>
              <a:buSzPts val="1200"/>
              <a:buFont typeface="Arial"/>
              <a:buNone/>
              <a:defRPr sz="1200"/>
            </a:lvl4pPr>
            <a:lvl5pPr marL="0" lvl="4" indent="0" algn="r">
              <a:lnSpc>
                <a:spcPct val="100000"/>
              </a:lnSpc>
              <a:spcBef>
                <a:spcPts val="0"/>
              </a:spcBef>
              <a:spcAft>
                <a:spcPts val="0"/>
              </a:spcAft>
              <a:buClr>
                <a:srgbClr val="000000"/>
              </a:buClr>
              <a:buSzPts val="1200"/>
              <a:buFont typeface="Arial"/>
              <a:buNone/>
              <a:defRPr sz="1200"/>
            </a:lvl5pPr>
            <a:lvl6pPr marL="0" lvl="5" indent="0" algn="r">
              <a:lnSpc>
                <a:spcPct val="100000"/>
              </a:lnSpc>
              <a:spcBef>
                <a:spcPts val="0"/>
              </a:spcBef>
              <a:spcAft>
                <a:spcPts val="0"/>
              </a:spcAft>
              <a:buClr>
                <a:srgbClr val="000000"/>
              </a:buClr>
              <a:buSzPts val="1200"/>
              <a:buFont typeface="Arial"/>
              <a:buNone/>
              <a:defRPr sz="1200"/>
            </a:lvl6pPr>
            <a:lvl7pPr marL="0" lvl="6" indent="0" algn="r">
              <a:lnSpc>
                <a:spcPct val="100000"/>
              </a:lnSpc>
              <a:spcBef>
                <a:spcPts val="0"/>
              </a:spcBef>
              <a:spcAft>
                <a:spcPts val="0"/>
              </a:spcAft>
              <a:buClr>
                <a:srgbClr val="000000"/>
              </a:buClr>
              <a:buSzPts val="1200"/>
              <a:buFont typeface="Arial"/>
              <a:buNone/>
              <a:defRPr sz="1200"/>
            </a:lvl7pPr>
            <a:lvl8pPr marL="0" lvl="7" indent="0" algn="r">
              <a:lnSpc>
                <a:spcPct val="100000"/>
              </a:lnSpc>
              <a:spcBef>
                <a:spcPts val="0"/>
              </a:spcBef>
              <a:spcAft>
                <a:spcPts val="0"/>
              </a:spcAft>
              <a:buClr>
                <a:srgbClr val="000000"/>
              </a:buClr>
              <a:buSzPts val="1200"/>
              <a:buFont typeface="Arial"/>
              <a:buNone/>
              <a:defRPr sz="1200"/>
            </a:lvl8pPr>
            <a:lvl9pPr marL="0" lvl="8" indent="0" algn="r">
              <a:lnSpc>
                <a:spcPct val="100000"/>
              </a:lnSpc>
              <a:spcBef>
                <a:spcPts val="0"/>
              </a:spcBef>
              <a:spcAft>
                <a:spcPts val="0"/>
              </a:spcAft>
              <a:buClr>
                <a:srgbClr val="000000"/>
              </a:buClr>
              <a:buSzPts val="1200"/>
              <a:buFont typeface="Arial"/>
              <a:buNone/>
              <a:defRPr sz="12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EXCELERATE slide content">
  <p:cSld name="EXCELERATE slide conten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719667" y="333375"/>
            <a:ext cx="10871201" cy="503238"/>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accent1"/>
              </a:buClr>
              <a:buSzPts val="3200"/>
              <a:buFont typeface="Corbel"/>
              <a:buNone/>
              <a:defRPr sz="3200" b="0">
                <a:solidFill>
                  <a:schemeClr val="accent1"/>
                </a:solidFill>
              </a:defRPr>
            </a:lvl1pPr>
            <a:lvl2pPr lvl="1" algn="r">
              <a:lnSpc>
                <a:spcPct val="100000"/>
              </a:lnSpc>
              <a:spcBef>
                <a:spcPts val="0"/>
              </a:spcBef>
              <a:spcAft>
                <a:spcPts val="0"/>
              </a:spcAft>
              <a:buClr>
                <a:srgbClr val="172C4C"/>
              </a:buClr>
              <a:buSzPts val="1800"/>
              <a:buNone/>
              <a:defRPr/>
            </a:lvl2pPr>
            <a:lvl3pPr lvl="2" algn="r">
              <a:lnSpc>
                <a:spcPct val="100000"/>
              </a:lnSpc>
              <a:spcBef>
                <a:spcPts val="0"/>
              </a:spcBef>
              <a:spcAft>
                <a:spcPts val="0"/>
              </a:spcAft>
              <a:buClr>
                <a:srgbClr val="172C4C"/>
              </a:buClr>
              <a:buSzPts val="1800"/>
              <a:buNone/>
              <a:defRPr/>
            </a:lvl3pPr>
            <a:lvl4pPr lvl="3" algn="r">
              <a:lnSpc>
                <a:spcPct val="100000"/>
              </a:lnSpc>
              <a:spcBef>
                <a:spcPts val="0"/>
              </a:spcBef>
              <a:spcAft>
                <a:spcPts val="0"/>
              </a:spcAft>
              <a:buClr>
                <a:srgbClr val="172C4C"/>
              </a:buClr>
              <a:buSzPts val="1800"/>
              <a:buNone/>
              <a:defRPr/>
            </a:lvl4pPr>
            <a:lvl5pPr lvl="4" algn="r">
              <a:lnSpc>
                <a:spcPct val="100000"/>
              </a:lnSpc>
              <a:spcBef>
                <a:spcPts val="0"/>
              </a:spcBef>
              <a:spcAft>
                <a:spcPts val="0"/>
              </a:spcAft>
              <a:buClr>
                <a:srgbClr val="172C4C"/>
              </a:buClr>
              <a:buSzPts val="1800"/>
              <a:buNone/>
              <a:defRPr/>
            </a:lvl5pPr>
            <a:lvl6pPr lvl="5" algn="r">
              <a:lnSpc>
                <a:spcPct val="100000"/>
              </a:lnSpc>
              <a:spcBef>
                <a:spcPts val="0"/>
              </a:spcBef>
              <a:spcAft>
                <a:spcPts val="0"/>
              </a:spcAft>
              <a:buClr>
                <a:srgbClr val="172C4C"/>
              </a:buClr>
              <a:buSzPts val="1800"/>
              <a:buNone/>
              <a:defRPr/>
            </a:lvl6pPr>
            <a:lvl7pPr lvl="6" algn="r">
              <a:lnSpc>
                <a:spcPct val="100000"/>
              </a:lnSpc>
              <a:spcBef>
                <a:spcPts val="0"/>
              </a:spcBef>
              <a:spcAft>
                <a:spcPts val="0"/>
              </a:spcAft>
              <a:buClr>
                <a:srgbClr val="172C4C"/>
              </a:buClr>
              <a:buSzPts val="1800"/>
              <a:buNone/>
              <a:defRPr/>
            </a:lvl7pPr>
            <a:lvl8pPr lvl="7" algn="r">
              <a:lnSpc>
                <a:spcPct val="100000"/>
              </a:lnSpc>
              <a:spcBef>
                <a:spcPts val="0"/>
              </a:spcBef>
              <a:spcAft>
                <a:spcPts val="0"/>
              </a:spcAft>
              <a:buClr>
                <a:srgbClr val="172C4C"/>
              </a:buClr>
              <a:buSzPts val="1800"/>
              <a:buNone/>
              <a:defRPr/>
            </a:lvl8pPr>
            <a:lvl9pPr lvl="8" algn="r">
              <a:lnSpc>
                <a:spcPct val="100000"/>
              </a:lnSpc>
              <a:spcBef>
                <a:spcPts val="0"/>
              </a:spcBef>
              <a:spcAft>
                <a:spcPts val="0"/>
              </a:spcAft>
              <a:buClr>
                <a:srgbClr val="172C4C"/>
              </a:buClr>
              <a:buSzPts val="1800"/>
              <a:buNone/>
              <a:defRPr/>
            </a:lvl9pPr>
          </a:lstStyle>
          <a:p>
            <a:endParaRPr/>
          </a:p>
        </p:txBody>
      </p:sp>
      <p:sp>
        <p:nvSpPr>
          <p:cNvPr id="67" name="Google Shape;67;p10"/>
          <p:cNvSpPr txBox="1">
            <a:spLocks noGrp="1"/>
          </p:cNvSpPr>
          <p:nvPr>
            <p:ph type="body" idx="1"/>
          </p:nvPr>
        </p:nvSpPr>
        <p:spPr>
          <a:xfrm>
            <a:off x="711200" y="1525588"/>
            <a:ext cx="10871200" cy="4351339"/>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600"/>
              </a:spcBef>
              <a:spcAft>
                <a:spcPts val="0"/>
              </a:spcAft>
              <a:buSzPts val="1800"/>
              <a:buChar char="•"/>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0"/>
              </a:spcAft>
              <a:buSzPts val="1800"/>
              <a:buChar char="•"/>
              <a:defRPr/>
            </a:lvl9pPr>
          </a:lstStyle>
          <a:p>
            <a:endParaRPr/>
          </a:p>
        </p:txBody>
      </p:sp>
      <p:pic>
        <p:nvPicPr>
          <p:cNvPr id="68" name="Google Shape;68;p10" descr="Picture 6"/>
          <p:cNvPicPr preferRelativeResize="0"/>
          <p:nvPr/>
        </p:nvPicPr>
        <p:blipFill rotWithShape="1">
          <a:blip r:embed="rId2">
            <a:alphaModFix/>
          </a:blip>
          <a:srcRect/>
          <a:stretch/>
        </p:blipFill>
        <p:spPr>
          <a:xfrm>
            <a:off x="7282543" y="5552690"/>
            <a:ext cx="1619252" cy="1065601"/>
          </a:xfrm>
          <a:prstGeom prst="rect">
            <a:avLst/>
          </a:prstGeom>
          <a:noFill/>
          <a:ln>
            <a:noFill/>
          </a:ln>
        </p:spPr>
      </p:pic>
      <p:pic>
        <p:nvPicPr>
          <p:cNvPr id="69" name="Google Shape;69;p10" descr="Picture 5"/>
          <p:cNvPicPr preferRelativeResize="0"/>
          <p:nvPr/>
        </p:nvPicPr>
        <p:blipFill rotWithShape="1">
          <a:blip r:embed="rId3">
            <a:alphaModFix/>
          </a:blip>
          <a:srcRect/>
          <a:stretch/>
        </p:blipFill>
        <p:spPr>
          <a:xfrm>
            <a:off x="9202360" y="5567926"/>
            <a:ext cx="2616201" cy="997976"/>
          </a:xfrm>
          <a:prstGeom prst="rect">
            <a:avLst/>
          </a:prstGeom>
          <a:noFill/>
          <a:ln>
            <a:noFill/>
          </a:ln>
        </p:spPr>
      </p:pic>
      <p:sp>
        <p:nvSpPr>
          <p:cNvPr id="70" name="Google Shape;70;p10"/>
          <p:cNvSpPr txBox="1">
            <a:spLocks noGrp="1"/>
          </p:cNvSpPr>
          <p:nvPr>
            <p:ph type="sldNum" idx="12"/>
          </p:nvPr>
        </p:nvSpPr>
        <p:spPr>
          <a:xfrm>
            <a:off x="5892800" y="6172200"/>
            <a:ext cx="2844800" cy="368301"/>
          </a:xfrm>
          <a:prstGeom prst="rect">
            <a:avLst/>
          </a:prstGeom>
          <a:noFill/>
          <a:ln>
            <a:noFill/>
          </a:ln>
        </p:spPr>
        <p:txBody>
          <a:bodyPr spcFirstLastPara="1" wrap="square" lIns="45700" tIns="45700" rIns="45700" bIns="45700" anchor="ctr" anchorCtr="0">
            <a:noAutofit/>
          </a:bodyPr>
          <a:lstStyle>
            <a:lvl1pPr marL="0" lvl="0" indent="0" algn="r">
              <a:lnSpc>
                <a:spcPct val="100000"/>
              </a:lnSpc>
              <a:spcBef>
                <a:spcPts val="0"/>
              </a:spcBef>
              <a:spcAft>
                <a:spcPts val="0"/>
              </a:spcAft>
              <a:buClr>
                <a:srgbClr val="000000"/>
              </a:buClr>
              <a:buSzPts val="1200"/>
              <a:buFont typeface="Arial"/>
              <a:buNone/>
              <a:defRPr sz="1200"/>
            </a:lvl1pPr>
            <a:lvl2pPr marL="0" lvl="1" indent="0" algn="r">
              <a:lnSpc>
                <a:spcPct val="100000"/>
              </a:lnSpc>
              <a:spcBef>
                <a:spcPts val="0"/>
              </a:spcBef>
              <a:spcAft>
                <a:spcPts val="0"/>
              </a:spcAft>
              <a:buClr>
                <a:srgbClr val="000000"/>
              </a:buClr>
              <a:buSzPts val="1200"/>
              <a:buFont typeface="Arial"/>
              <a:buNone/>
              <a:defRPr sz="1200"/>
            </a:lvl2pPr>
            <a:lvl3pPr marL="0" lvl="2" indent="0" algn="r">
              <a:lnSpc>
                <a:spcPct val="100000"/>
              </a:lnSpc>
              <a:spcBef>
                <a:spcPts val="0"/>
              </a:spcBef>
              <a:spcAft>
                <a:spcPts val="0"/>
              </a:spcAft>
              <a:buClr>
                <a:srgbClr val="000000"/>
              </a:buClr>
              <a:buSzPts val="1200"/>
              <a:buFont typeface="Arial"/>
              <a:buNone/>
              <a:defRPr sz="1200"/>
            </a:lvl3pPr>
            <a:lvl4pPr marL="0" lvl="3" indent="0" algn="r">
              <a:lnSpc>
                <a:spcPct val="100000"/>
              </a:lnSpc>
              <a:spcBef>
                <a:spcPts val="0"/>
              </a:spcBef>
              <a:spcAft>
                <a:spcPts val="0"/>
              </a:spcAft>
              <a:buClr>
                <a:srgbClr val="000000"/>
              </a:buClr>
              <a:buSzPts val="1200"/>
              <a:buFont typeface="Arial"/>
              <a:buNone/>
              <a:defRPr sz="1200"/>
            </a:lvl4pPr>
            <a:lvl5pPr marL="0" lvl="4" indent="0" algn="r">
              <a:lnSpc>
                <a:spcPct val="100000"/>
              </a:lnSpc>
              <a:spcBef>
                <a:spcPts val="0"/>
              </a:spcBef>
              <a:spcAft>
                <a:spcPts val="0"/>
              </a:spcAft>
              <a:buClr>
                <a:srgbClr val="000000"/>
              </a:buClr>
              <a:buSzPts val="1200"/>
              <a:buFont typeface="Arial"/>
              <a:buNone/>
              <a:defRPr sz="1200"/>
            </a:lvl5pPr>
            <a:lvl6pPr marL="0" lvl="5" indent="0" algn="r">
              <a:lnSpc>
                <a:spcPct val="100000"/>
              </a:lnSpc>
              <a:spcBef>
                <a:spcPts val="0"/>
              </a:spcBef>
              <a:spcAft>
                <a:spcPts val="0"/>
              </a:spcAft>
              <a:buClr>
                <a:srgbClr val="000000"/>
              </a:buClr>
              <a:buSzPts val="1200"/>
              <a:buFont typeface="Arial"/>
              <a:buNone/>
              <a:defRPr sz="1200"/>
            </a:lvl6pPr>
            <a:lvl7pPr marL="0" lvl="6" indent="0" algn="r">
              <a:lnSpc>
                <a:spcPct val="100000"/>
              </a:lnSpc>
              <a:spcBef>
                <a:spcPts val="0"/>
              </a:spcBef>
              <a:spcAft>
                <a:spcPts val="0"/>
              </a:spcAft>
              <a:buClr>
                <a:srgbClr val="000000"/>
              </a:buClr>
              <a:buSzPts val="1200"/>
              <a:buFont typeface="Arial"/>
              <a:buNone/>
              <a:defRPr sz="1200"/>
            </a:lvl7pPr>
            <a:lvl8pPr marL="0" lvl="7" indent="0" algn="r">
              <a:lnSpc>
                <a:spcPct val="100000"/>
              </a:lnSpc>
              <a:spcBef>
                <a:spcPts val="0"/>
              </a:spcBef>
              <a:spcAft>
                <a:spcPts val="0"/>
              </a:spcAft>
              <a:buClr>
                <a:srgbClr val="000000"/>
              </a:buClr>
              <a:buSzPts val="1200"/>
              <a:buFont typeface="Arial"/>
              <a:buNone/>
              <a:defRPr sz="1200"/>
            </a:lvl8pPr>
            <a:lvl9pPr marL="0" lvl="8" indent="0" algn="r">
              <a:lnSpc>
                <a:spcPct val="100000"/>
              </a:lnSpc>
              <a:spcBef>
                <a:spcPts val="0"/>
              </a:spcBef>
              <a:spcAft>
                <a:spcPts val="0"/>
              </a:spcAft>
              <a:buClr>
                <a:srgbClr val="000000"/>
              </a:buClr>
              <a:buSzPts val="1200"/>
              <a:buFont typeface="Arial"/>
              <a:buNone/>
              <a:defRPr sz="12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11424" y="3645025"/>
            <a:ext cx="10363201" cy="1225022"/>
          </a:xfrm>
          <a:prstGeom prst="rect">
            <a:avLst/>
          </a:prstGeom>
          <a:noFill/>
          <a:ln>
            <a:noFill/>
          </a:ln>
        </p:spPr>
        <p:txBody>
          <a:bodyPr spcFirstLastPara="1" wrap="square" lIns="0" tIns="0" rIns="0" bIns="0" anchor="t" anchorCtr="0">
            <a:noAutofit/>
          </a:bodyPr>
          <a:lstStyle>
            <a:lvl1pPr marR="0" lvl="0" algn="r" rtl="0">
              <a:lnSpc>
                <a:spcPct val="100000"/>
              </a:lnSpc>
              <a:spcBef>
                <a:spcPts val="0"/>
              </a:spcBef>
              <a:spcAft>
                <a:spcPts val="0"/>
              </a:spcAft>
              <a:buClr>
                <a:srgbClr val="172C4C"/>
              </a:buClr>
              <a:buSzPts val="4000"/>
              <a:buFont typeface="Corbel"/>
              <a:buNone/>
              <a:defRPr sz="4000" b="1" i="0" u="none" strike="noStrike" cap="none">
                <a:solidFill>
                  <a:srgbClr val="172C4C"/>
                </a:solidFill>
                <a:latin typeface="Corbel"/>
                <a:ea typeface="Corbel"/>
                <a:cs typeface="Corbel"/>
                <a:sym typeface="Corbel"/>
              </a:defRPr>
            </a:lvl1pPr>
            <a:lvl2pPr marR="0" lvl="1" algn="r" rtl="0">
              <a:lnSpc>
                <a:spcPct val="100000"/>
              </a:lnSpc>
              <a:spcBef>
                <a:spcPts val="0"/>
              </a:spcBef>
              <a:spcAft>
                <a:spcPts val="0"/>
              </a:spcAft>
              <a:buClr>
                <a:srgbClr val="172C4C"/>
              </a:buClr>
              <a:buSzPts val="4000"/>
              <a:buFont typeface="Corbel"/>
              <a:buNone/>
              <a:defRPr sz="4000" b="1" i="0" u="none" strike="noStrike" cap="none">
                <a:solidFill>
                  <a:srgbClr val="172C4C"/>
                </a:solidFill>
                <a:latin typeface="Corbel"/>
                <a:ea typeface="Corbel"/>
                <a:cs typeface="Corbel"/>
                <a:sym typeface="Corbel"/>
              </a:defRPr>
            </a:lvl2pPr>
            <a:lvl3pPr marR="0" lvl="2" algn="r" rtl="0">
              <a:lnSpc>
                <a:spcPct val="100000"/>
              </a:lnSpc>
              <a:spcBef>
                <a:spcPts val="0"/>
              </a:spcBef>
              <a:spcAft>
                <a:spcPts val="0"/>
              </a:spcAft>
              <a:buClr>
                <a:srgbClr val="172C4C"/>
              </a:buClr>
              <a:buSzPts val="4000"/>
              <a:buFont typeface="Corbel"/>
              <a:buNone/>
              <a:defRPr sz="4000" b="1" i="0" u="none" strike="noStrike" cap="none">
                <a:solidFill>
                  <a:srgbClr val="172C4C"/>
                </a:solidFill>
                <a:latin typeface="Corbel"/>
                <a:ea typeface="Corbel"/>
                <a:cs typeface="Corbel"/>
                <a:sym typeface="Corbel"/>
              </a:defRPr>
            </a:lvl3pPr>
            <a:lvl4pPr marR="0" lvl="3" algn="r" rtl="0">
              <a:lnSpc>
                <a:spcPct val="100000"/>
              </a:lnSpc>
              <a:spcBef>
                <a:spcPts val="0"/>
              </a:spcBef>
              <a:spcAft>
                <a:spcPts val="0"/>
              </a:spcAft>
              <a:buClr>
                <a:srgbClr val="172C4C"/>
              </a:buClr>
              <a:buSzPts val="4000"/>
              <a:buFont typeface="Corbel"/>
              <a:buNone/>
              <a:defRPr sz="4000" b="1" i="0" u="none" strike="noStrike" cap="none">
                <a:solidFill>
                  <a:srgbClr val="172C4C"/>
                </a:solidFill>
                <a:latin typeface="Corbel"/>
                <a:ea typeface="Corbel"/>
                <a:cs typeface="Corbel"/>
                <a:sym typeface="Corbel"/>
              </a:defRPr>
            </a:lvl4pPr>
            <a:lvl5pPr marR="0" lvl="4" algn="r" rtl="0">
              <a:lnSpc>
                <a:spcPct val="100000"/>
              </a:lnSpc>
              <a:spcBef>
                <a:spcPts val="0"/>
              </a:spcBef>
              <a:spcAft>
                <a:spcPts val="0"/>
              </a:spcAft>
              <a:buClr>
                <a:srgbClr val="172C4C"/>
              </a:buClr>
              <a:buSzPts val="4000"/>
              <a:buFont typeface="Corbel"/>
              <a:buNone/>
              <a:defRPr sz="4000" b="1" i="0" u="none" strike="noStrike" cap="none">
                <a:solidFill>
                  <a:srgbClr val="172C4C"/>
                </a:solidFill>
                <a:latin typeface="Corbel"/>
                <a:ea typeface="Corbel"/>
                <a:cs typeface="Corbel"/>
                <a:sym typeface="Corbel"/>
              </a:defRPr>
            </a:lvl5pPr>
            <a:lvl6pPr marR="0" lvl="5" algn="r" rtl="0">
              <a:lnSpc>
                <a:spcPct val="100000"/>
              </a:lnSpc>
              <a:spcBef>
                <a:spcPts val="0"/>
              </a:spcBef>
              <a:spcAft>
                <a:spcPts val="0"/>
              </a:spcAft>
              <a:buClr>
                <a:srgbClr val="172C4C"/>
              </a:buClr>
              <a:buSzPts val="4000"/>
              <a:buFont typeface="Corbel"/>
              <a:buNone/>
              <a:defRPr sz="4000" b="1" i="0" u="none" strike="noStrike" cap="none">
                <a:solidFill>
                  <a:srgbClr val="172C4C"/>
                </a:solidFill>
                <a:latin typeface="Corbel"/>
                <a:ea typeface="Corbel"/>
                <a:cs typeface="Corbel"/>
                <a:sym typeface="Corbel"/>
              </a:defRPr>
            </a:lvl6pPr>
            <a:lvl7pPr marR="0" lvl="6" algn="r" rtl="0">
              <a:lnSpc>
                <a:spcPct val="100000"/>
              </a:lnSpc>
              <a:spcBef>
                <a:spcPts val="0"/>
              </a:spcBef>
              <a:spcAft>
                <a:spcPts val="0"/>
              </a:spcAft>
              <a:buClr>
                <a:srgbClr val="172C4C"/>
              </a:buClr>
              <a:buSzPts val="4000"/>
              <a:buFont typeface="Corbel"/>
              <a:buNone/>
              <a:defRPr sz="4000" b="1" i="0" u="none" strike="noStrike" cap="none">
                <a:solidFill>
                  <a:srgbClr val="172C4C"/>
                </a:solidFill>
                <a:latin typeface="Corbel"/>
                <a:ea typeface="Corbel"/>
                <a:cs typeface="Corbel"/>
                <a:sym typeface="Corbel"/>
              </a:defRPr>
            </a:lvl7pPr>
            <a:lvl8pPr marR="0" lvl="7" algn="r" rtl="0">
              <a:lnSpc>
                <a:spcPct val="100000"/>
              </a:lnSpc>
              <a:spcBef>
                <a:spcPts val="0"/>
              </a:spcBef>
              <a:spcAft>
                <a:spcPts val="0"/>
              </a:spcAft>
              <a:buClr>
                <a:srgbClr val="172C4C"/>
              </a:buClr>
              <a:buSzPts val="4000"/>
              <a:buFont typeface="Corbel"/>
              <a:buNone/>
              <a:defRPr sz="4000" b="1" i="0" u="none" strike="noStrike" cap="none">
                <a:solidFill>
                  <a:srgbClr val="172C4C"/>
                </a:solidFill>
                <a:latin typeface="Corbel"/>
                <a:ea typeface="Corbel"/>
                <a:cs typeface="Corbel"/>
                <a:sym typeface="Corbel"/>
              </a:defRPr>
            </a:lvl8pPr>
            <a:lvl9pPr marR="0" lvl="8" algn="r" rtl="0">
              <a:lnSpc>
                <a:spcPct val="100000"/>
              </a:lnSpc>
              <a:spcBef>
                <a:spcPts val="0"/>
              </a:spcBef>
              <a:spcAft>
                <a:spcPts val="0"/>
              </a:spcAft>
              <a:buClr>
                <a:srgbClr val="172C4C"/>
              </a:buClr>
              <a:buSzPts val="4000"/>
              <a:buFont typeface="Corbel"/>
              <a:buNone/>
              <a:defRPr sz="4000" b="1" i="0" u="none" strike="noStrike" cap="none">
                <a:solidFill>
                  <a:srgbClr val="172C4C"/>
                </a:solidFill>
                <a:latin typeface="Corbel"/>
                <a:ea typeface="Corbel"/>
                <a:cs typeface="Corbel"/>
                <a:sym typeface="Corbel"/>
              </a:defRPr>
            </a:lvl9pPr>
          </a:lstStyle>
          <a:p>
            <a:endParaRPr/>
          </a:p>
        </p:txBody>
      </p:sp>
      <p:pic>
        <p:nvPicPr>
          <p:cNvPr id="7" name="Google Shape;7;p1" descr="Picture 8"/>
          <p:cNvPicPr preferRelativeResize="0"/>
          <p:nvPr/>
        </p:nvPicPr>
        <p:blipFill rotWithShape="1">
          <a:blip r:embed="rId9">
            <a:alphaModFix/>
          </a:blip>
          <a:srcRect/>
          <a:stretch/>
        </p:blipFill>
        <p:spPr>
          <a:xfrm>
            <a:off x="426435" y="4884234"/>
            <a:ext cx="2427818" cy="1788031"/>
          </a:xfrm>
          <a:prstGeom prst="rect">
            <a:avLst/>
          </a:prstGeom>
          <a:noFill/>
          <a:ln>
            <a:noFill/>
          </a:ln>
        </p:spPr>
      </p:pic>
      <p:pic>
        <p:nvPicPr>
          <p:cNvPr id="8" name="Google Shape;8;p1" descr="Picture 10"/>
          <p:cNvPicPr preferRelativeResize="0"/>
          <p:nvPr/>
        </p:nvPicPr>
        <p:blipFill rotWithShape="1">
          <a:blip r:embed="rId10">
            <a:alphaModFix/>
          </a:blip>
          <a:srcRect/>
          <a:stretch/>
        </p:blipFill>
        <p:spPr>
          <a:xfrm>
            <a:off x="1" y="-26988"/>
            <a:ext cx="12192001" cy="5688237"/>
          </a:xfrm>
          <a:prstGeom prst="rect">
            <a:avLst/>
          </a:prstGeom>
          <a:noFill/>
          <a:ln>
            <a:noFill/>
          </a:ln>
        </p:spPr>
      </p:pic>
      <p:sp>
        <p:nvSpPr>
          <p:cNvPr id="9" name="Google Shape;9;p1"/>
          <p:cNvSpPr txBox="1">
            <a:spLocks noGrp="1"/>
          </p:cNvSpPr>
          <p:nvPr>
            <p:ph type="body" idx="1"/>
          </p:nvPr>
        </p:nvSpPr>
        <p:spPr>
          <a:xfrm>
            <a:off x="609600" y="1600200"/>
            <a:ext cx="10972800" cy="4525963"/>
          </a:xfrm>
          <a:prstGeom prst="rect">
            <a:avLst/>
          </a:prstGeom>
          <a:noFill/>
          <a:ln>
            <a:noFill/>
          </a:ln>
        </p:spPr>
        <p:txBody>
          <a:bodyPr spcFirstLastPara="1" wrap="square" lIns="0" tIns="0" rIns="0" bIns="0" anchor="t" anchorCtr="0">
            <a:noAutofit/>
          </a:bodyPr>
          <a:lstStyle>
            <a:lvl1pPr marL="457200" marR="0" lvl="0" indent="-381000" algn="l" rtl="0">
              <a:lnSpc>
                <a:spcPct val="100000"/>
              </a:lnSpc>
              <a:spcBef>
                <a:spcPts val="600"/>
              </a:spcBef>
              <a:spcAft>
                <a:spcPts val="0"/>
              </a:spcAft>
              <a:buClr>
                <a:schemeClr val="accent1"/>
              </a:buClr>
              <a:buSzPts val="2400"/>
              <a:buFont typeface="Corbel"/>
              <a:buChar char="•"/>
              <a:defRPr sz="2400" b="0" i="0" u="none" strike="noStrike" cap="none">
                <a:solidFill>
                  <a:srgbClr val="000000"/>
                </a:solidFill>
                <a:latin typeface="Corbel"/>
                <a:ea typeface="Corbel"/>
                <a:cs typeface="Corbel"/>
                <a:sym typeface="Corbel"/>
              </a:defRPr>
            </a:lvl1pPr>
            <a:lvl2pPr marL="914400" marR="0" lvl="1" indent="-381000" algn="l" rtl="0">
              <a:lnSpc>
                <a:spcPct val="100000"/>
              </a:lnSpc>
              <a:spcBef>
                <a:spcPts val="600"/>
              </a:spcBef>
              <a:spcAft>
                <a:spcPts val="0"/>
              </a:spcAft>
              <a:buClr>
                <a:schemeClr val="accent1"/>
              </a:buClr>
              <a:buSzPts val="2400"/>
              <a:buFont typeface="Corbel"/>
              <a:buChar char="•"/>
              <a:defRPr sz="2400" b="0" i="0" u="none" strike="noStrike" cap="none">
                <a:solidFill>
                  <a:srgbClr val="000000"/>
                </a:solidFill>
                <a:latin typeface="Corbel"/>
                <a:ea typeface="Corbel"/>
                <a:cs typeface="Corbel"/>
                <a:sym typeface="Corbel"/>
              </a:defRPr>
            </a:lvl2pPr>
            <a:lvl3pPr marL="1371600" marR="0" lvl="2" indent="-381000" algn="l" rtl="0">
              <a:lnSpc>
                <a:spcPct val="100000"/>
              </a:lnSpc>
              <a:spcBef>
                <a:spcPts val="600"/>
              </a:spcBef>
              <a:spcAft>
                <a:spcPts val="0"/>
              </a:spcAft>
              <a:buClr>
                <a:schemeClr val="accent1"/>
              </a:buClr>
              <a:buSzPts val="2400"/>
              <a:buFont typeface="Corbel"/>
              <a:buChar char="•"/>
              <a:defRPr sz="2400" b="0" i="0" u="none" strike="noStrike" cap="none">
                <a:solidFill>
                  <a:srgbClr val="000000"/>
                </a:solidFill>
                <a:latin typeface="Corbel"/>
                <a:ea typeface="Corbel"/>
                <a:cs typeface="Corbel"/>
                <a:sym typeface="Corbel"/>
              </a:defRPr>
            </a:lvl3pPr>
            <a:lvl4pPr marL="1828800" marR="0" lvl="3" indent="-381000" algn="l" rtl="0">
              <a:lnSpc>
                <a:spcPct val="100000"/>
              </a:lnSpc>
              <a:spcBef>
                <a:spcPts val="600"/>
              </a:spcBef>
              <a:spcAft>
                <a:spcPts val="0"/>
              </a:spcAft>
              <a:buClr>
                <a:schemeClr val="accent1"/>
              </a:buClr>
              <a:buSzPts val="2400"/>
              <a:buFont typeface="Corbel"/>
              <a:buChar char="•"/>
              <a:defRPr sz="2400" b="0" i="0" u="none" strike="noStrike" cap="none">
                <a:solidFill>
                  <a:srgbClr val="000000"/>
                </a:solidFill>
                <a:latin typeface="Corbel"/>
                <a:ea typeface="Corbel"/>
                <a:cs typeface="Corbel"/>
                <a:sym typeface="Corbel"/>
              </a:defRPr>
            </a:lvl4pPr>
            <a:lvl5pPr marL="2286000" marR="0" lvl="4" indent="-381000" algn="l" rtl="0">
              <a:lnSpc>
                <a:spcPct val="100000"/>
              </a:lnSpc>
              <a:spcBef>
                <a:spcPts val="600"/>
              </a:spcBef>
              <a:spcAft>
                <a:spcPts val="0"/>
              </a:spcAft>
              <a:buClr>
                <a:schemeClr val="accent1"/>
              </a:buClr>
              <a:buSzPts val="2400"/>
              <a:buFont typeface="Corbel"/>
              <a:buChar char="•"/>
              <a:defRPr sz="2400" b="0" i="0" u="none" strike="noStrike" cap="none">
                <a:solidFill>
                  <a:srgbClr val="000000"/>
                </a:solidFill>
                <a:latin typeface="Corbel"/>
                <a:ea typeface="Corbel"/>
                <a:cs typeface="Corbel"/>
                <a:sym typeface="Corbel"/>
              </a:defRPr>
            </a:lvl5pPr>
            <a:lvl6pPr marL="2743200" marR="0" lvl="5" indent="-381000" algn="l" rtl="0">
              <a:lnSpc>
                <a:spcPct val="100000"/>
              </a:lnSpc>
              <a:spcBef>
                <a:spcPts val="600"/>
              </a:spcBef>
              <a:spcAft>
                <a:spcPts val="0"/>
              </a:spcAft>
              <a:buClr>
                <a:schemeClr val="accent1"/>
              </a:buClr>
              <a:buSzPts val="2400"/>
              <a:buFont typeface="Corbel"/>
              <a:buChar char="•"/>
              <a:defRPr sz="2400" b="0" i="0" u="none" strike="noStrike" cap="none">
                <a:solidFill>
                  <a:srgbClr val="000000"/>
                </a:solidFill>
                <a:latin typeface="Corbel"/>
                <a:ea typeface="Corbel"/>
                <a:cs typeface="Corbel"/>
                <a:sym typeface="Corbel"/>
              </a:defRPr>
            </a:lvl6pPr>
            <a:lvl7pPr marL="3200400" marR="0" lvl="6" indent="-381000" algn="l" rtl="0">
              <a:lnSpc>
                <a:spcPct val="100000"/>
              </a:lnSpc>
              <a:spcBef>
                <a:spcPts val="600"/>
              </a:spcBef>
              <a:spcAft>
                <a:spcPts val="0"/>
              </a:spcAft>
              <a:buClr>
                <a:schemeClr val="accent1"/>
              </a:buClr>
              <a:buSzPts val="2400"/>
              <a:buFont typeface="Corbel"/>
              <a:buChar char="•"/>
              <a:defRPr sz="2400" b="0" i="0" u="none" strike="noStrike" cap="none">
                <a:solidFill>
                  <a:srgbClr val="000000"/>
                </a:solidFill>
                <a:latin typeface="Corbel"/>
                <a:ea typeface="Corbel"/>
                <a:cs typeface="Corbel"/>
                <a:sym typeface="Corbel"/>
              </a:defRPr>
            </a:lvl7pPr>
            <a:lvl8pPr marL="3657600" marR="0" lvl="7" indent="-381000" algn="l" rtl="0">
              <a:lnSpc>
                <a:spcPct val="100000"/>
              </a:lnSpc>
              <a:spcBef>
                <a:spcPts val="600"/>
              </a:spcBef>
              <a:spcAft>
                <a:spcPts val="0"/>
              </a:spcAft>
              <a:buClr>
                <a:schemeClr val="accent1"/>
              </a:buClr>
              <a:buSzPts val="2400"/>
              <a:buFont typeface="Corbel"/>
              <a:buChar char="•"/>
              <a:defRPr sz="2400" b="0" i="0" u="none" strike="noStrike" cap="none">
                <a:solidFill>
                  <a:srgbClr val="000000"/>
                </a:solidFill>
                <a:latin typeface="Corbel"/>
                <a:ea typeface="Corbel"/>
                <a:cs typeface="Corbel"/>
                <a:sym typeface="Corbel"/>
              </a:defRPr>
            </a:lvl8pPr>
            <a:lvl9pPr marL="4114800" marR="0" lvl="8" indent="-381000" algn="l" rtl="0">
              <a:lnSpc>
                <a:spcPct val="100000"/>
              </a:lnSpc>
              <a:spcBef>
                <a:spcPts val="600"/>
              </a:spcBef>
              <a:spcAft>
                <a:spcPts val="0"/>
              </a:spcAft>
              <a:buClr>
                <a:schemeClr val="accent1"/>
              </a:buClr>
              <a:buSzPts val="2400"/>
              <a:buFont typeface="Corbel"/>
              <a:buChar char="•"/>
              <a:defRPr sz="2400" b="0" i="0" u="none" strike="noStrike" cap="none">
                <a:solidFill>
                  <a:srgbClr val="000000"/>
                </a:solidFill>
                <a:latin typeface="Corbel"/>
                <a:ea typeface="Corbel"/>
                <a:cs typeface="Corbel"/>
                <a:sym typeface="Corbel"/>
              </a:defRPr>
            </a:lvl9pPr>
          </a:lstStyle>
          <a:p>
            <a:endParaRPr/>
          </a:p>
        </p:txBody>
      </p:sp>
      <p:sp>
        <p:nvSpPr>
          <p:cNvPr id="10" name="Google Shape;10;p1"/>
          <p:cNvSpPr txBox="1">
            <a:spLocks noGrp="1"/>
          </p:cNvSpPr>
          <p:nvPr>
            <p:ph type="sldNum" idx="12"/>
          </p:nvPr>
        </p:nvSpPr>
        <p:spPr>
          <a:xfrm>
            <a:off x="5892800" y="6172200"/>
            <a:ext cx="2844800" cy="368301"/>
          </a:xfrm>
          <a:prstGeom prst="rect">
            <a:avLst/>
          </a:prstGeom>
          <a:noFill/>
          <a:ln>
            <a:noFill/>
          </a:ln>
        </p:spPr>
        <p:txBody>
          <a:bodyPr spcFirstLastPara="1" wrap="square" lIns="45700" tIns="45700" rIns="45700"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5" r:id="rId6"/>
    <p:sldLayoutId id="2147483656"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42.jpg"/><Relationship Id="rId3" Type="http://schemas.openxmlformats.org/officeDocument/2006/relationships/image" Target="../media/image37.png"/><Relationship Id="rId7" Type="http://schemas.openxmlformats.org/officeDocument/2006/relationships/image" Target="../media/image41.jp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0.png"/><Relationship Id="rId11" Type="http://schemas.openxmlformats.org/officeDocument/2006/relationships/image" Target="../media/image45.png"/><Relationship Id="rId5" Type="http://schemas.openxmlformats.org/officeDocument/2006/relationships/image" Target="../media/image39.png"/><Relationship Id="rId10" Type="http://schemas.openxmlformats.org/officeDocument/2006/relationships/image" Target="../media/image44.png"/><Relationship Id="rId4" Type="http://schemas.openxmlformats.org/officeDocument/2006/relationships/image" Target="../media/image38.png"/><Relationship Id="rId9" Type="http://schemas.openxmlformats.org/officeDocument/2006/relationships/image" Target="../media/image43.png"/></Relationships>
</file>

<file path=ppt/slides/_rels/slide15.xml.rels><?xml version="1.0" encoding="UTF-8" standalone="yes"?>
<Relationships xmlns="http://schemas.openxmlformats.org/package/2006/relationships"><Relationship Id="rId8" Type="http://schemas.openxmlformats.org/officeDocument/2006/relationships/image" Target="../media/image42.jpg"/><Relationship Id="rId3" Type="http://schemas.openxmlformats.org/officeDocument/2006/relationships/image" Target="../media/image37.png"/><Relationship Id="rId7" Type="http://schemas.openxmlformats.org/officeDocument/2006/relationships/image" Target="../media/image41.jp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10" Type="http://schemas.openxmlformats.org/officeDocument/2006/relationships/image" Target="../media/image44.png"/><Relationship Id="rId4" Type="http://schemas.openxmlformats.org/officeDocument/2006/relationships/image" Target="../media/image38.png"/><Relationship Id="rId9" Type="http://schemas.openxmlformats.org/officeDocument/2006/relationships/image" Target="../media/image43.png"/></Relationships>
</file>

<file path=ppt/slides/_rels/slide1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elixir.mf.uni-lj.si/course/view.php?id=50"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49.png"/></Relationships>
</file>

<file path=ppt/slides/_rels/slide2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50.png"/></Relationships>
</file>

<file path=ppt/slides/_rels/slide2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51.png"/></Relationships>
</file>

<file path=ppt/slides/_rels/slide2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jpeg"/><Relationship Id="rId3" Type="http://schemas.openxmlformats.org/officeDocument/2006/relationships/image" Target="../media/image9.jpeg"/><Relationship Id="rId7" Type="http://schemas.openxmlformats.org/officeDocument/2006/relationships/image" Target="../media/image13.png"/><Relationship Id="rId12" Type="http://schemas.openxmlformats.org/officeDocument/2006/relationships/image" Target="../media/image18.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jpe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jpe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5.png"/><Relationship Id="rId7"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5.png"/><Relationship Id="rId7"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6.png"/></Relationships>
</file>

<file path=ppt/slides/_rels/slide8.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5.png"/><Relationship Id="rId7"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png"/><Relationship Id="rId10" Type="http://schemas.openxmlformats.org/officeDocument/2006/relationships/image" Target="../media/image27.png"/><Relationship Id="rId4" Type="http://schemas.openxmlformats.org/officeDocument/2006/relationships/image" Target="../media/image20.png"/><Relationship Id="rId9"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0.jpe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61A8A-EFEB-144F-8E9D-D60AC91F8E70}"/>
              </a:ext>
            </a:extLst>
          </p:cNvPr>
          <p:cNvSpPr>
            <a:spLocks noGrp="1"/>
          </p:cNvSpPr>
          <p:nvPr>
            <p:ph type="title"/>
          </p:nvPr>
        </p:nvSpPr>
        <p:spPr>
          <a:xfrm>
            <a:off x="-928914" y="3356993"/>
            <a:ext cx="12203539" cy="864097"/>
          </a:xfrm>
        </p:spPr>
        <p:txBody>
          <a:bodyPr/>
          <a:lstStyle/>
          <a:p>
            <a:r>
              <a:rPr lang="nb-NO" sz="4000" dirty="0"/>
              <a:t>ELIXIR </a:t>
            </a:r>
            <a:r>
              <a:rPr lang="nb-NO" sz="4000" dirty="0" err="1"/>
              <a:t>Hands-on</a:t>
            </a:r>
            <a:r>
              <a:rPr lang="nb-NO" sz="4000" dirty="0"/>
              <a:t> workshop </a:t>
            </a:r>
            <a:r>
              <a:rPr lang="en-US" sz="4000" dirty="0" err="1">
                <a:latin typeface="Corbel" charset="0"/>
                <a:cs typeface="Corbel" charset="0"/>
              </a:rPr>
              <a:t>Tromsø</a:t>
            </a:r>
            <a:r>
              <a:rPr lang="en-US" sz="4000" dirty="0">
                <a:latin typeface="Corbel" charset="0"/>
                <a:cs typeface="Corbel" charset="0"/>
              </a:rPr>
              <a:t> Nov. 2019</a:t>
            </a:r>
            <a:endParaRPr lang="en-GB" sz="4000" dirty="0"/>
          </a:p>
        </p:txBody>
      </p:sp>
      <p:sp>
        <p:nvSpPr>
          <p:cNvPr id="3" name="Text Placeholder 2">
            <a:extLst>
              <a:ext uri="{FF2B5EF4-FFF2-40B4-BE49-F238E27FC236}">
                <a16:creationId xmlns:a16="http://schemas.microsoft.com/office/drawing/2014/main" id="{284F93BD-15FA-A242-97E8-89A0E14A6673}"/>
              </a:ext>
            </a:extLst>
          </p:cNvPr>
          <p:cNvSpPr>
            <a:spLocks noGrp="1"/>
          </p:cNvSpPr>
          <p:nvPr>
            <p:ph type="body" idx="1"/>
          </p:nvPr>
        </p:nvSpPr>
        <p:spPr>
          <a:xfrm>
            <a:off x="1854926" y="4293096"/>
            <a:ext cx="9404254" cy="899584"/>
          </a:xfrm>
        </p:spPr>
        <p:txBody>
          <a:bodyPr/>
          <a:lstStyle/>
          <a:p>
            <a:r>
              <a:rPr lang="en-GB" dirty="0"/>
              <a:t>The national bioinformatics infrastructure</a:t>
            </a:r>
          </a:p>
        </p:txBody>
      </p:sp>
      <p:sp>
        <p:nvSpPr>
          <p:cNvPr id="4" name="Text Placeholder 3">
            <a:extLst>
              <a:ext uri="{FF2B5EF4-FFF2-40B4-BE49-F238E27FC236}">
                <a16:creationId xmlns:a16="http://schemas.microsoft.com/office/drawing/2014/main" id="{B5C0330D-36EB-1847-9926-111EF06A0D84}"/>
              </a:ext>
            </a:extLst>
          </p:cNvPr>
          <p:cNvSpPr>
            <a:spLocks noGrp="1"/>
          </p:cNvSpPr>
          <p:nvPr>
            <p:ph type="body" idx="2"/>
          </p:nvPr>
        </p:nvSpPr>
        <p:spPr>
          <a:xfrm>
            <a:off x="6768075" y="5055032"/>
            <a:ext cx="4512734" cy="360041"/>
          </a:xfrm>
        </p:spPr>
        <p:txBody>
          <a:bodyPr/>
          <a:lstStyle/>
          <a:p>
            <a:pPr marL="114300" indent="0" algn="r">
              <a:spcBef>
                <a:spcPts val="0"/>
              </a:spcBef>
              <a:buNone/>
            </a:pPr>
            <a:r>
              <a:rPr lang="en-GB" dirty="0"/>
              <a:t>Erik </a:t>
            </a:r>
            <a:r>
              <a:rPr lang="en-GB" dirty="0" err="1"/>
              <a:t>Hjerde</a:t>
            </a:r>
            <a:endParaRPr lang="en-GB" dirty="0"/>
          </a:p>
          <a:p>
            <a:pPr marL="114300" indent="0" algn="r">
              <a:spcBef>
                <a:spcPts val="0"/>
              </a:spcBef>
              <a:buNone/>
            </a:pPr>
            <a:r>
              <a:rPr lang="en-GB" dirty="0" err="1"/>
              <a:t>Ståle</a:t>
            </a:r>
            <a:r>
              <a:rPr lang="en-GB" dirty="0"/>
              <a:t> </a:t>
            </a:r>
            <a:r>
              <a:rPr lang="en-GB" dirty="0" err="1"/>
              <a:t>Nygård</a:t>
            </a:r>
            <a:endParaRPr lang="en-GB" dirty="0"/>
          </a:p>
          <a:p>
            <a:pPr marL="114300" indent="0" algn="r">
              <a:spcBef>
                <a:spcPts val="0"/>
              </a:spcBef>
              <a:buNone/>
            </a:pPr>
            <a:r>
              <a:rPr lang="en-GB" dirty="0"/>
              <a:t>Nils </a:t>
            </a:r>
            <a:r>
              <a:rPr lang="en-GB" dirty="0" err="1"/>
              <a:t>Peder</a:t>
            </a:r>
            <a:r>
              <a:rPr lang="en-GB" dirty="0"/>
              <a:t> </a:t>
            </a:r>
            <a:r>
              <a:rPr lang="en-GB" dirty="0" err="1"/>
              <a:t>Willassen</a:t>
            </a:r>
            <a:endParaRPr lang="en-GB" dirty="0"/>
          </a:p>
          <a:p>
            <a:pPr marL="114300" indent="0" algn="r">
              <a:buNone/>
            </a:pPr>
            <a:endParaRPr lang="en-GB" dirty="0"/>
          </a:p>
        </p:txBody>
      </p:sp>
      <p:sp>
        <p:nvSpPr>
          <p:cNvPr id="5" name="Text Placeholder 4">
            <a:extLst>
              <a:ext uri="{FF2B5EF4-FFF2-40B4-BE49-F238E27FC236}">
                <a16:creationId xmlns:a16="http://schemas.microsoft.com/office/drawing/2014/main" id="{F3B160A0-3911-6344-A87C-E43BA3ACF7B6}"/>
              </a:ext>
            </a:extLst>
          </p:cNvPr>
          <p:cNvSpPr>
            <a:spLocks noGrp="1"/>
          </p:cNvSpPr>
          <p:nvPr>
            <p:ph type="body" idx="3"/>
          </p:nvPr>
        </p:nvSpPr>
        <p:spPr/>
        <p:txBody>
          <a:bodyPr/>
          <a:lstStyle/>
          <a:p>
            <a:endParaRPr lang="en-GB" dirty="0"/>
          </a:p>
        </p:txBody>
      </p:sp>
    </p:spTree>
    <p:extLst>
      <p:ext uri="{BB962C8B-B14F-4D97-AF65-F5344CB8AC3E}">
        <p14:creationId xmlns:p14="http://schemas.microsoft.com/office/powerpoint/2010/main" val="3246541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04AD1-2D0E-D745-8F00-1CA10AD07825}"/>
              </a:ext>
            </a:extLst>
          </p:cNvPr>
          <p:cNvSpPr>
            <a:spLocks noGrp="1"/>
          </p:cNvSpPr>
          <p:nvPr>
            <p:ph type="title"/>
          </p:nvPr>
        </p:nvSpPr>
        <p:spPr/>
        <p:txBody>
          <a:bodyPr/>
          <a:lstStyle/>
          <a:p>
            <a:r>
              <a:rPr lang="en-GB" dirty="0"/>
              <a:t>Life-science databases</a:t>
            </a:r>
          </a:p>
        </p:txBody>
      </p:sp>
      <p:sp>
        <p:nvSpPr>
          <p:cNvPr id="34" name="Content Placeholder 2">
            <a:extLst>
              <a:ext uri="{FF2B5EF4-FFF2-40B4-BE49-F238E27FC236}">
                <a16:creationId xmlns:a16="http://schemas.microsoft.com/office/drawing/2014/main" id="{838F39F9-3D8B-D846-9A06-315DDE721D32}"/>
              </a:ext>
            </a:extLst>
          </p:cNvPr>
          <p:cNvSpPr txBox="1">
            <a:spLocks/>
          </p:cNvSpPr>
          <p:nvPr/>
        </p:nvSpPr>
        <p:spPr>
          <a:xfrm>
            <a:off x="609600" y="1260404"/>
            <a:ext cx="10972800" cy="4634058"/>
          </a:xfrm>
          <a:prstGeom prst="rect">
            <a:avLst/>
          </a:prstGeom>
        </p:spPr>
        <p:txBody>
          <a:bodyPr/>
          <a:lstStyle>
            <a:lvl1pPr marL="341313" indent="-341313" algn="l" defTabSz="455613" rtl="0" eaLnBrk="0" fontAlgn="base" hangingPunct="0">
              <a:spcBef>
                <a:spcPct val="20000"/>
              </a:spcBef>
              <a:spcAft>
                <a:spcPct val="0"/>
              </a:spcAft>
              <a:buFont typeface="Arial" charset="0"/>
              <a:buChar char="•"/>
              <a:defRPr sz="3200" kern="1200">
                <a:solidFill>
                  <a:schemeClr val="tx1"/>
                </a:solidFill>
                <a:latin typeface="+mn-lt"/>
                <a:ea typeface="ＭＳ Ｐゴシック" pitchFamily="34" charset="-128"/>
                <a:cs typeface="Arial"/>
              </a:defRPr>
            </a:lvl1pPr>
            <a:lvl2pPr marL="741363" indent="-284163" algn="l" defTabSz="455613" rtl="0" eaLnBrk="0" fontAlgn="base" hangingPunct="0">
              <a:spcBef>
                <a:spcPct val="20000"/>
              </a:spcBef>
              <a:spcAft>
                <a:spcPct val="0"/>
              </a:spcAft>
              <a:buFont typeface="Arial" charset="0"/>
              <a:buChar char="–"/>
              <a:defRPr sz="2800" kern="1200">
                <a:solidFill>
                  <a:schemeClr val="tx1"/>
                </a:solidFill>
                <a:latin typeface="+mn-lt"/>
                <a:ea typeface="ＭＳ Ｐゴシック" pitchFamily="34" charset="-128"/>
                <a:cs typeface="Arial"/>
              </a:defRPr>
            </a:lvl2pPr>
            <a:lvl3pPr marL="1141413" indent="-227013" algn="l" defTabSz="455613" rtl="0" eaLnBrk="0" fontAlgn="base" hangingPunct="0">
              <a:spcBef>
                <a:spcPct val="20000"/>
              </a:spcBef>
              <a:spcAft>
                <a:spcPct val="0"/>
              </a:spcAft>
              <a:buFont typeface="Arial" charset="0"/>
              <a:buChar char="•"/>
              <a:defRPr sz="2400" kern="1200">
                <a:solidFill>
                  <a:schemeClr val="tx1"/>
                </a:solidFill>
                <a:latin typeface="+mn-lt"/>
                <a:ea typeface="ＭＳ Ｐゴシック" pitchFamily="34" charset="-128"/>
                <a:cs typeface="Arial"/>
              </a:defRPr>
            </a:lvl3pPr>
            <a:lvl4pPr marL="15986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4pPr>
            <a:lvl5pPr marL="20558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5pPr>
            <a:lvl6pPr marL="2514298" indent="-228573" algn="l" defTabSz="457145" rtl="0" eaLnBrk="1" latinLnBrk="0" hangingPunct="1">
              <a:spcBef>
                <a:spcPct val="20000"/>
              </a:spcBef>
              <a:buFont typeface="Arial"/>
              <a:buChar char="•"/>
              <a:defRPr sz="2000" kern="1200">
                <a:solidFill>
                  <a:schemeClr val="tx1"/>
                </a:solidFill>
                <a:latin typeface="+mn-lt"/>
                <a:ea typeface="+mn-ea"/>
                <a:cs typeface="+mn-cs"/>
              </a:defRPr>
            </a:lvl6pPr>
            <a:lvl7pPr marL="2971443" indent="-228573" algn="l" defTabSz="457145" rtl="0" eaLnBrk="1" latinLnBrk="0" hangingPunct="1">
              <a:spcBef>
                <a:spcPct val="20000"/>
              </a:spcBef>
              <a:buFont typeface="Arial"/>
              <a:buChar char="•"/>
              <a:defRPr sz="2000" kern="1200">
                <a:solidFill>
                  <a:schemeClr val="tx1"/>
                </a:solidFill>
                <a:latin typeface="+mn-lt"/>
                <a:ea typeface="+mn-ea"/>
                <a:cs typeface="+mn-cs"/>
              </a:defRPr>
            </a:lvl7pPr>
            <a:lvl8pPr marL="3428589" indent="-228573" algn="l" defTabSz="457145" rtl="0" eaLnBrk="1" latinLnBrk="0" hangingPunct="1">
              <a:spcBef>
                <a:spcPct val="20000"/>
              </a:spcBef>
              <a:buFont typeface="Arial"/>
              <a:buChar char="•"/>
              <a:defRPr sz="2000" kern="1200">
                <a:solidFill>
                  <a:schemeClr val="tx1"/>
                </a:solidFill>
                <a:latin typeface="+mn-lt"/>
                <a:ea typeface="+mn-ea"/>
                <a:cs typeface="+mn-cs"/>
              </a:defRPr>
            </a:lvl8pPr>
            <a:lvl9pPr marL="3885734" indent="-228573" algn="l" defTabSz="457145"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400" dirty="0">
                <a:solidFill>
                  <a:srgbClr val="000000"/>
                </a:solidFill>
                <a:latin typeface="Corbel"/>
                <a:ea typeface="Corbel"/>
                <a:cs typeface="Corbel"/>
                <a:sym typeface="Corbel"/>
              </a:rPr>
              <a:t>Dispersed throughout the world, and serve many different research communities</a:t>
            </a:r>
            <a:endParaRPr lang="en-GB" sz="2400" dirty="0"/>
          </a:p>
        </p:txBody>
      </p:sp>
      <p:pic>
        <p:nvPicPr>
          <p:cNvPr id="7" name="Google Shape;181;p23" descr="Screen Shot 2014-08-28 at 16.19.41.png">
            <a:extLst>
              <a:ext uri="{FF2B5EF4-FFF2-40B4-BE49-F238E27FC236}">
                <a16:creationId xmlns:a16="http://schemas.microsoft.com/office/drawing/2014/main" id="{764E1A7C-3507-FB40-822F-84CDFA9A5FBA}"/>
              </a:ext>
            </a:extLst>
          </p:cNvPr>
          <p:cNvPicPr preferRelativeResize="0"/>
          <p:nvPr/>
        </p:nvPicPr>
        <p:blipFill rotWithShape="1">
          <a:blip r:embed="rId3">
            <a:alphaModFix/>
          </a:blip>
          <a:srcRect/>
          <a:stretch/>
        </p:blipFill>
        <p:spPr>
          <a:xfrm>
            <a:off x="0" y="1785938"/>
            <a:ext cx="12192000" cy="5072061"/>
          </a:xfrm>
          <a:prstGeom prst="rect">
            <a:avLst/>
          </a:prstGeom>
          <a:noFill/>
          <a:ln>
            <a:noFill/>
          </a:ln>
        </p:spPr>
      </p:pic>
      <p:sp>
        <p:nvSpPr>
          <p:cNvPr id="8" name="Google Shape;184;p23">
            <a:extLst>
              <a:ext uri="{FF2B5EF4-FFF2-40B4-BE49-F238E27FC236}">
                <a16:creationId xmlns:a16="http://schemas.microsoft.com/office/drawing/2014/main" id="{4702C378-F6DE-9341-BB85-E579DADD2861}"/>
              </a:ext>
            </a:extLst>
          </p:cNvPr>
          <p:cNvSpPr txBox="1"/>
          <p:nvPr/>
        </p:nvSpPr>
        <p:spPr>
          <a:xfrm>
            <a:off x="5018626" y="3302834"/>
            <a:ext cx="2272751" cy="1446550"/>
          </a:xfrm>
          <a:prstGeom prst="rect">
            <a:avLst/>
          </a:prstGeom>
          <a:solidFill>
            <a:schemeClr val="bg1"/>
          </a:solidFill>
          <a:ln w="38100">
            <a:solidFill>
              <a:srgbClr val="FF0000"/>
            </a:solid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000" b="1" dirty="0">
                <a:solidFill>
                  <a:schemeClr val="dk1"/>
                </a:solidFill>
                <a:latin typeface="Corbel"/>
                <a:ea typeface="Corbel"/>
                <a:cs typeface="Corbel"/>
                <a:sym typeface="Corbel"/>
              </a:rPr>
              <a:t>1685</a:t>
            </a:r>
            <a:endParaRPr dirty="0"/>
          </a:p>
          <a:p>
            <a:pPr marL="0" marR="0" lvl="0" indent="0" algn="ctr" rtl="0">
              <a:spcBef>
                <a:spcPts val="0"/>
              </a:spcBef>
              <a:spcAft>
                <a:spcPts val="0"/>
              </a:spcAft>
              <a:buNone/>
            </a:pPr>
            <a:r>
              <a:rPr lang="en-US" sz="2800" b="1" dirty="0">
                <a:solidFill>
                  <a:srgbClr val="000000"/>
                </a:solidFill>
                <a:latin typeface="Corbel"/>
                <a:ea typeface="Corbel"/>
                <a:cs typeface="Corbel"/>
                <a:sym typeface="Corbel"/>
              </a:rPr>
              <a:t>databases</a:t>
            </a:r>
            <a:endParaRPr dirty="0"/>
          </a:p>
        </p:txBody>
      </p:sp>
    </p:spTree>
    <p:extLst>
      <p:ext uri="{BB962C8B-B14F-4D97-AF65-F5344CB8AC3E}">
        <p14:creationId xmlns:p14="http://schemas.microsoft.com/office/powerpoint/2010/main" val="6720511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04AD1-2D0E-D745-8F00-1CA10AD07825}"/>
              </a:ext>
            </a:extLst>
          </p:cNvPr>
          <p:cNvSpPr>
            <a:spLocks noGrp="1"/>
          </p:cNvSpPr>
          <p:nvPr>
            <p:ph type="title"/>
          </p:nvPr>
        </p:nvSpPr>
        <p:spPr/>
        <p:txBody>
          <a:bodyPr/>
          <a:lstStyle/>
          <a:p>
            <a:r>
              <a:rPr lang="en-GB" dirty="0"/>
              <a:t>Bioinformatic tools</a:t>
            </a:r>
          </a:p>
        </p:txBody>
      </p:sp>
      <p:sp>
        <p:nvSpPr>
          <p:cNvPr id="34" name="Content Placeholder 2">
            <a:extLst>
              <a:ext uri="{FF2B5EF4-FFF2-40B4-BE49-F238E27FC236}">
                <a16:creationId xmlns:a16="http://schemas.microsoft.com/office/drawing/2014/main" id="{838F39F9-3D8B-D846-9A06-315DDE721D32}"/>
              </a:ext>
            </a:extLst>
          </p:cNvPr>
          <p:cNvSpPr txBox="1">
            <a:spLocks/>
          </p:cNvSpPr>
          <p:nvPr/>
        </p:nvSpPr>
        <p:spPr>
          <a:xfrm>
            <a:off x="609600" y="1260404"/>
            <a:ext cx="5208815" cy="4634058"/>
          </a:xfrm>
          <a:prstGeom prst="rect">
            <a:avLst/>
          </a:prstGeom>
        </p:spPr>
        <p:txBody>
          <a:bodyPr/>
          <a:lstStyle>
            <a:lvl1pPr marL="341313" indent="-341313" algn="l" defTabSz="455613" rtl="0" eaLnBrk="0" fontAlgn="base" hangingPunct="0">
              <a:spcBef>
                <a:spcPct val="20000"/>
              </a:spcBef>
              <a:spcAft>
                <a:spcPct val="0"/>
              </a:spcAft>
              <a:buFont typeface="Arial" charset="0"/>
              <a:buChar char="•"/>
              <a:defRPr sz="3200" kern="1200">
                <a:solidFill>
                  <a:schemeClr val="tx1"/>
                </a:solidFill>
                <a:latin typeface="+mn-lt"/>
                <a:ea typeface="ＭＳ Ｐゴシック" pitchFamily="34" charset="-128"/>
                <a:cs typeface="Arial"/>
              </a:defRPr>
            </a:lvl1pPr>
            <a:lvl2pPr marL="741363" indent="-284163" algn="l" defTabSz="455613" rtl="0" eaLnBrk="0" fontAlgn="base" hangingPunct="0">
              <a:spcBef>
                <a:spcPct val="20000"/>
              </a:spcBef>
              <a:spcAft>
                <a:spcPct val="0"/>
              </a:spcAft>
              <a:buFont typeface="Arial" charset="0"/>
              <a:buChar char="–"/>
              <a:defRPr sz="2800" kern="1200">
                <a:solidFill>
                  <a:schemeClr val="tx1"/>
                </a:solidFill>
                <a:latin typeface="+mn-lt"/>
                <a:ea typeface="ＭＳ Ｐゴシック" pitchFamily="34" charset="-128"/>
                <a:cs typeface="Arial"/>
              </a:defRPr>
            </a:lvl2pPr>
            <a:lvl3pPr marL="1141413" indent="-227013" algn="l" defTabSz="455613" rtl="0" eaLnBrk="0" fontAlgn="base" hangingPunct="0">
              <a:spcBef>
                <a:spcPct val="20000"/>
              </a:spcBef>
              <a:spcAft>
                <a:spcPct val="0"/>
              </a:spcAft>
              <a:buFont typeface="Arial" charset="0"/>
              <a:buChar char="•"/>
              <a:defRPr sz="2400" kern="1200">
                <a:solidFill>
                  <a:schemeClr val="tx1"/>
                </a:solidFill>
                <a:latin typeface="+mn-lt"/>
                <a:ea typeface="ＭＳ Ｐゴシック" pitchFamily="34" charset="-128"/>
                <a:cs typeface="Arial"/>
              </a:defRPr>
            </a:lvl3pPr>
            <a:lvl4pPr marL="15986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4pPr>
            <a:lvl5pPr marL="20558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5pPr>
            <a:lvl6pPr marL="2514298" indent="-228573" algn="l" defTabSz="457145" rtl="0" eaLnBrk="1" latinLnBrk="0" hangingPunct="1">
              <a:spcBef>
                <a:spcPct val="20000"/>
              </a:spcBef>
              <a:buFont typeface="Arial"/>
              <a:buChar char="•"/>
              <a:defRPr sz="2000" kern="1200">
                <a:solidFill>
                  <a:schemeClr val="tx1"/>
                </a:solidFill>
                <a:latin typeface="+mn-lt"/>
                <a:ea typeface="+mn-ea"/>
                <a:cs typeface="+mn-cs"/>
              </a:defRPr>
            </a:lvl6pPr>
            <a:lvl7pPr marL="2971443" indent="-228573" algn="l" defTabSz="457145" rtl="0" eaLnBrk="1" latinLnBrk="0" hangingPunct="1">
              <a:spcBef>
                <a:spcPct val="20000"/>
              </a:spcBef>
              <a:buFont typeface="Arial"/>
              <a:buChar char="•"/>
              <a:defRPr sz="2000" kern="1200">
                <a:solidFill>
                  <a:schemeClr val="tx1"/>
                </a:solidFill>
                <a:latin typeface="+mn-lt"/>
                <a:ea typeface="+mn-ea"/>
                <a:cs typeface="+mn-cs"/>
              </a:defRPr>
            </a:lvl7pPr>
            <a:lvl8pPr marL="3428589" indent="-228573" algn="l" defTabSz="457145" rtl="0" eaLnBrk="1" latinLnBrk="0" hangingPunct="1">
              <a:spcBef>
                <a:spcPct val="20000"/>
              </a:spcBef>
              <a:buFont typeface="Arial"/>
              <a:buChar char="•"/>
              <a:defRPr sz="2000" kern="1200">
                <a:solidFill>
                  <a:schemeClr val="tx1"/>
                </a:solidFill>
                <a:latin typeface="+mn-lt"/>
                <a:ea typeface="+mn-ea"/>
                <a:cs typeface="+mn-cs"/>
              </a:defRPr>
            </a:lvl8pPr>
            <a:lvl9pPr marL="3885734" indent="-228573" algn="l" defTabSz="457145"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400" dirty="0">
                <a:latin typeface="Corbel" panose="020B0503020204020204" pitchFamily="34" charset="0"/>
              </a:rPr>
              <a:t>Crucial component of the infrastructure for life sciences</a:t>
            </a:r>
          </a:p>
        </p:txBody>
      </p:sp>
      <p:pic>
        <p:nvPicPr>
          <p:cNvPr id="10" name="Picture 9">
            <a:extLst>
              <a:ext uri="{FF2B5EF4-FFF2-40B4-BE49-F238E27FC236}">
                <a16:creationId xmlns:a16="http://schemas.microsoft.com/office/drawing/2014/main" id="{2B5ED704-3902-944F-9D8B-583D21D809A5}"/>
              </a:ext>
            </a:extLst>
          </p:cNvPr>
          <p:cNvPicPr>
            <a:picLocks noChangeAspect="1"/>
          </p:cNvPicPr>
          <p:nvPr/>
        </p:nvPicPr>
        <p:blipFill>
          <a:blip r:embed="rId3"/>
          <a:stretch>
            <a:fillRect/>
          </a:stretch>
        </p:blipFill>
        <p:spPr>
          <a:xfrm>
            <a:off x="323027" y="2271358"/>
            <a:ext cx="5379192" cy="3642161"/>
          </a:xfrm>
          <a:prstGeom prst="rect">
            <a:avLst/>
          </a:prstGeom>
        </p:spPr>
      </p:pic>
      <p:pic>
        <p:nvPicPr>
          <p:cNvPr id="14" name="Picture 13">
            <a:extLst>
              <a:ext uri="{FF2B5EF4-FFF2-40B4-BE49-F238E27FC236}">
                <a16:creationId xmlns:a16="http://schemas.microsoft.com/office/drawing/2014/main" id="{2A9C9259-7F84-0241-87A7-0995AE57F759}"/>
              </a:ext>
            </a:extLst>
          </p:cNvPr>
          <p:cNvPicPr>
            <a:picLocks noChangeAspect="1"/>
          </p:cNvPicPr>
          <p:nvPr/>
        </p:nvPicPr>
        <p:blipFill>
          <a:blip r:embed="rId4"/>
          <a:stretch>
            <a:fillRect/>
          </a:stretch>
        </p:blipFill>
        <p:spPr>
          <a:xfrm>
            <a:off x="5818415" y="336632"/>
            <a:ext cx="6373585" cy="5576887"/>
          </a:xfrm>
          <a:prstGeom prst="rect">
            <a:avLst/>
          </a:prstGeom>
        </p:spPr>
      </p:pic>
      <p:sp>
        <p:nvSpPr>
          <p:cNvPr id="15" name="TextBox 14">
            <a:extLst>
              <a:ext uri="{FF2B5EF4-FFF2-40B4-BE49-F238E27FC236}">
                <a16:creationId xmlns:a16="http://schemas.microsoft.com/office/drawing/2014/main" id="{045133C4-65B6-4041-B49F-A109D68EAC1E}"/>
              </a:ext>
            </a:extLst>
          </p:cNvPr>
          <p:cNvSpPr txBox="1"/>
          <p:nvPr/>
        </p:nvSpPr>
        <p:spPr>
          <a:xfrm>
            <a:off x="7527235" y="6174137"/>
            <a:ext cx="2214068" cy="307777"/>
          </a:xfrm>
          <a:prstGeom prst="rect">
            <a:avLst/>
          </a:prstGeom>
          <a:noFill/>
        </p:spPr>
        <p:txBody>
          <a:bodyPr wrap="none" rtlCol="0">
            <a:spAutoFit/>
          </a:bodyPr>
          <a:lstStyle/>
          <a:p>
            <a:r>
              <a:rPr lang="nb-NO" dirty="0" err="1"/>
              <a:t>Clément</a:t>
            </a:r>
            <a:r>
              <a:rPr lang="nb-NO" dirty="0"/>
              <a:t> Levin et al. 2018</a:t>
            </a:r>
            <a:endParaRPr lang="en-GB" dirty="0"/>
          </a:p>
        </p:txBody>
      </p:sp>
      <p:pic>
        <p:nvPicPr>
          <p:cNvPr id="17" name="Picture 16">
            <a:extLst>
              <a:ext uri="{FF2B5EF4-FFF2-40B4-BE49-F238E27FC236}">
                <a16:creationId xmlns:a16="http://schemas.microsoft.com/office/drawing/2014/main" id="{91FE1B4F-63F7-C344-AAC8-A84BD6D90BAF}"/>
              </a:ext>
            </a:extLst>
          </p:cNvPr>
          <p:cNvPicPr>
            <a:picLocks noChangeAspect="1"/>
          </p:cNvPicPr>
          <p:nvPr/>
        </p:nvPicPr>
        <p:blipFill>
          <a:blip r:embed="rId5"/>
          <a:stretch>
            <a:fillRect/>
          </a:stretch>
        </p:blipFill>
        <p:spPr>
          <a:xfrm>
            <a:off x="2091873" y="5972425"/>
            <a:ext cx="1841500" cy="711200"/>
          </a:xfrm>
          <a:prstGeom prst="rect">
            <a:avLst/>
          </a:prstGeom>
        </p:spPr>
      </p:pic>
      <p:sp>
        <p:nvSpPr>
          <p:cNvPr id="20" name="Google Shape;184;p23">
            <a:extLst>
              <a:ext uri="{FF2B5EF4-FFF2-40B4-BE49-F238E27FC236}">
                <a16:creationId xmlns:a16="http://schemas.microsoft.com/office/drawing/2014/main" id="{A545B574-7FFE-0C45-BD70-4F4EE50B8482}"/>
              </a:ext>
            </a:extLst>
          </p:cNvPr>
          <p:cNvSpPr txBox="1"/>
          <p:nvPr/>
        </p:nvSpPr>
        <p:spPr>
          <a:xfrm>
            <a:off x="5018626" y="3302834"/>
            <a:ext cx="2272751" cy="1446550"/>
          </a:xfrm>
          <a:prstGeom prst="rect">
            <a:avLst/>
          </a:prstGeom>
          <a:solidFill>
            <a:schemeClr val="bg1"/>
          </a:solidFill>
          <a:ln w="38100">
            <a:solidFill>
              <a:srgbClr val="FF0000"/>
            </a:solid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000" b="1" dirty="0">
                <a:solidFill>
                  <a:schemeClr val="dk1"/>
                </a:solidFill>
                <a:latin typeface="Corbel"/>
                <a:ea typeface="Corbel"/>
                <a:cs typeface="Corbel"/>
                <a:sym typeface="Corbel"/>
              </a:rPr>
              <a:t>23000</a:t>
            </a:r>
            <a:endParaRPr dirty="0"/>
          </a:p>
          <a:p>
            <a:pPr marL="0" marR="0" lvl="0" indent="0" algn="ctr" rtl="0">
              <a:spcBef>
                <a:spcPts val="0"/>
              </a:spcBef>
              <a:spcAft>
                <a:spcPts val="0"/>
              </a:spcAft>
              <a:buNone/>
            </a:pPr>
            <a:r>
              <a:rPr lang="en-US" sz="2800" b="1" dirty="0">
                <a:solidFill>
                  <a:srgbClr val="000000"/>
                </a:solidFill>
                <a:latin typeface="Corbel"/>
                <a:ea typeface="Corbel"/>
                <a:cs typeface="Corbel"/>
                <a:sym typeface="Corbel"/>
              </a:rPr>
              <a:t>tools</a:t>
            </a:r>
            <a:endParaRPr dirty="0"/>
          </a:p>
        </p:txBody>
      </p:sp>
    </p:spTree>
    <p:extLst>
      <p:ext uri="{BB962C8B-B14F-4D97-AF65-F5344CB8AC3E}">
        <p14:creationId xmlns:p14="http://schemas.microsoft.com/office/powerpoint/2010/main" val="9484059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Image result for standards">
            <a:extLst>
              <a:ext uri="{FF2B5EF4-FFF2-40B4-BE49-F238E27FC236}">
                <a16:creationId xmlns:a16="http://schemas.microsoft.com/office/drawing/2014/main" id="{B04F9894-08C6-CE4B-B3E8-83E2C1AEBD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2302" y="2401698"/>
            <a:ext cx="7645400" cy="39116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8904AD1-2D0E-D745-8F00-1CA10AD07825}"/>
              </a:ext>
            </a:extLst>
          </p:cNvPr>
          <p:cNvSpPr>
            <a:spLocks noGrp="1"/>
          </p:cNvSpPr>
          <p:nvPr>
            <p:ph type="title"/>
          </p:nvPr>
        </p:nvSpPr>
        <p:spPr/>
        <p:txBody>
          <a:bodyPr/>
          <a:lstStyle/>
          <a:p>
            <a:r>
              <a:rPr lang="en-GB" dirty="0"/>
              <a:t>We need common standards to describe data</a:t>
            </a:r>
          </a:p>
        </p:txBody>
      </p:sp>
      <p:sp>
        <p:nvSpPr>
          <p:cNvPr id="34" name="Content Placeholder 2">
            <a:extLst>
              <a:ext uri="{FF2B5EF4-FFF2-40B4-BE49-F238E27FC236}">
                <a16:creationId xmlns:a16="http://schemas.microsoft.com/office/drawing/2014/main" id="{838F39F9-3D8B-D846-9A06-315DDE721D32}"/>
              </a:ext>
            </a:extLst>
          </p:cNvPr>
          <p:cNvSpPr txBox="1">
            <a:spLocks/>
          </p:cNvSpPr>
          <p:nvPr/>
        </p:nvSpPr>
        <p:spPr>
          <a:xfrm>
            <a:off x="609600" y="1260404"/>
            <a:ext cx="9368101" cy="4634058"/>
          </a:xfrm>
          <a:prstGeom prst="rect">
            <a:avLst/>
          </a:prstGeom>
        </p:spPr>
        <p:txBody>
          <a:bodyPr/>
          <a:lstStyle>
            <a:lvl1pPr marL="341313" indent="-341313" algn="l" defTabSz="455613" rtl="0" eaLnBrk="0" fontAlgn="base" hangingPunct="0">
              <a:spcBef>
                <a:spcPct val="20000"/>
              </a:spcBef>
              <a:spcAft>
                <a:spcPct val="0"/>
              </a:spcAft>
              <a:buFont typeface="Arial" charset="0"/>
              <a:buChar char="•"/>
              <a:defRPr sz="3200" kern="1200">
                <a:solidFill>
                  <a:schemeClr val="tx1"/>
                </a:solidFill>
                <a:latin typeface="+mn-lt"/>
                <a:ea typeface="ＭＳ Ｐゴシック" pitchFamily="34" charset="-128"/>
                <a:cs typeface="Arial"/>
              </a:defRPr>
            </a:lvl1pPr>
            <a:lvl2pPr marL="741363" indent="-284163" algn="l" defTabSz="455613" rtl="0" eaLnBrk="0" fontAlgn="base" hangingPunct="0">
              <a:spcBef>
                <a:spcPct val="20000"/>
              </a:spcBef>
              <a:spcAft>
                <a:spcPct val="0"/>
              </a:spcAft>
              <a:buFont typeface="Arial" charset="0"/>
              <a:buChar char="–"/>
              <a:defRPr sz="2800" kern="1200">
                <a:solidFill>
                  <a:schemeClr val="tx1"/>
                </a:solidFill>
                <a:latin typeface="+mn-lt"/>
                <a:ea typeface="ＭＳ Ｐゴシック" pitchFamily="34" charset="-128"/>
                <a:cs typeface="Arial"/>
              </a:defRPr>
            </a:lvl2pPr>
            <a:lvl3pPr marL="1141413" indent="-227013" algn="l" defTabSz="455613" rtl="0" eaLnBrk="0" fontAlgn="base" hangingPunct="0">
              <a:spcBef>
                <a:spcPct val="20000"/>
              </a:spcBef>
              <a:spcAft>
                <a:spcPct val="0"/>
              </a:spcAft>
              <a:buFont typeface="Arial" charset="0"/>
              <a:buChar char="•"/>
              <a:defRPr sz="2400" kern="1200">
                <a:solidFill>
                  <a:schemeClr val="tx1"/>
                </a:solidFill>
                <a:latin typeface="+mn-lt"/>
                <a:ea typeface="ＭＳ Ｐゴシック" pitchFamily="34" charset="-128"/>
                <a:cs typeface="Arial"/>
              </a:defRPr>
            </a:lvl3pPr>
            <a:lvl4pPr marL="15986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4pPr>
            <a:lvl5pPr marL="20558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5pPr>
            <a:lvl6pPr marL="2514298" indent="-228573" algn="l" defTabSz="457145" rtl="0" eaLnBrk="1" latinLnBrk="0" hangingPunct="1">
              <a:spcBef>
                <a:spcPct val="20000"/>
              </a:spcBef>
              <a:buFont typeface="Arial"/>
              <a:buChar char="•"/>
              <a:defRPr sz="2000" kern="1200">
                <a:solidFill>
                  <a:schemeClr val="tx1"/>
                </a:solidFill>
                <a:latin typeface="+mn-lt"/>
                <a:ea typeface="+mn-ea"/>
                <a:cs typeface="+mn-cs"/>
              </a:defRPr>
            </a:lvl6pPr>
            <a:lvl7pPr marL="2971443" indent="-228573" algn="l" defTabSz="457145" rtl="0" eaLnBrk="1" latinLnBrk="0" hangingPunct="1">
              <a:spcBef>
                <a:spcPct val="20000"/>
              </a:spcBef>
              <a:buFont typeface="Arial"/>
              <a:buChar char="•"/>
              <a:defRPr sz="2000" kern="1200">
                <a:solidFill>
                  <a:schemeClr val="tx1"/>
                </a:solidFill>
                <a:latin typeface="+mn-lt"/>
                <a:ea typeface="+mn-ea"/>
                <a:cs typeface="+mn-cs"/>
              </a:defRPr>
            </a:lvl7pPr>
            <a:lvl8pPr marL="3428589" indent="-228573" algn="l" defTabSz="457145" rtl="0" eaLnBrk="1" latinLnBrk="0" hangingPunct="1">
              <a:spcBef>
                <a:spcPct val="20000"/>
              </a:spcBef>
              <a:buFont typeface="Arial"/>
              <a:buChar char="•"/>
              <a:defRPr sz="2000" kern="1200">
                <a:solidFill>
                  <a:schemeClr val="tx1"/>
                </a:solidFill>
                <a:latin typeface="+mn-lt"/>
                <a:ea typeface="+mn-ea"/>
                <a:cs typeface="+mn-cs"/>
              </a:defRPr>
            </a:lvl8pPr>
            <a:lvl9pPr marL="3885734" indent="-228573" algn="l" defTabSz="457145"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400" dirty="0">
                <a:latin typeface="Corbel" panose="020B0503020204020204" pitchFamily="34" charset="0"/>
              </a:rPr>
              <a:t>Common data formats</a:t>
            </a:r>
          </a:p>
          <a:p>
            <a:pPr marL="0" indent="0">
              <a:buNone/>
            </a:pPr>
            <a:r>
              <a:rPr lang="en-GB" sz="2400" dirty="0">
                <a:latin typeface="Corbel" panose="020B0503020204020204" pitchFamily="34" charset="0"/>
              </a:rPr>
              <a:t>Common ontology to describe </a:t>
            </a:r>
            <a:r>
              <a:rPr lang="en-GB" sz="2400" dirty="0" err="1">
                <a:latin typeface="Corbel" panose="020B0503020204020204" pitchFamily="34" charset="0"/>
              </a:rPr>
              <a:t>eg.</a:t>
            </a:r>
            <a:r>
              <a:rPr lang="en-GB" sz="2400" dirty="0">
                <a:latin typeface="Corbel" panose="020B0503020204020204" pitchFamily="34" charset="0"/>
              </a:rPr>
              <a:t> a gene</a:t>
            </a:r>
          </a:p>
          <a:p>
            <a:pPr marL="0" indent="0">
              <a:buNone/>
            </a:pPr>
            <a:r>
              <a:rPr lang="en-GB" sz="2400" dirty="0">
                <a:latin typeface="Corbel" panose="020B0503020204020204" pitchFamily="34" charset="0"/>
              </a:rPr>
              <a:t>Common standards to describe metadata</a:t>
            </a:r>
          </a:p>
        </p:txBody>
      </p:sp>
      <p:sp>
        <p:nvSpPr>
          <p:cNvPr id="12" name="Content Placeholder 2">
            <a:extLst>
              <a:ext uri="{FF2B5EF4-FFF2-40B4-BE49-F238E27FC236}">
                <a16:creationId xmlns:a16="http://schemas.microsoft.com/office/drawing/2014/main" id="{63BFF59C-A7B9-0F45-AF86-05D11EA8D59D}"/>
              </a:ext>
            </a:extLst>
          </p:cNvPr>
          <p:cNvSpPr txBox="1">
            <a:spLocks/>
          </p:cNvSpPr>
          <p:nvPr/>
        </p:nvSpPr>
        <p:spPr>
          <a:xfrm>
            <a:off x="8316686" y="1451428"/>
            <a:ext cx="3047130" cy="4443033"/>
          </a:xfrm>
          <a:prstGeom prst="rect">
            <a:avLst/>
          </a:prstGeom>
        </p:spPr>
        <p:txBody>
          <a:bodyPr/>
          <a:lstStyle>
            <a:lvl1pPr marL="341313" indent="-341313" algn="l" defTabSz="455613" rtl="0" eaLnBrk="0" fontAlgn="base" hangingPunct="0">
              <a:spcBef>
                <a:spcPct val="20000"/>
              </a:spcBef>
              <a:spcAft>
                <a:spcPct val="0"/>
              </a:spcAft>
              <a:buFont typeface="Arial" charset="0"/>
              <a:buChar char="•"/>
              <a:defRPr sz="3200" kern="1200">
                <a:solidFill>
                  <a:schemeClr val="tx1"/>
                </a:solidFill>
                <a:latin typeface="+mn-lt"/>
                <a:ea typeface="ＭＳ Ｐゴシック" pitchFamily="34" charset="-128"/>
                <a:cs typeface="Arial"/>
              </a:defRPr>
            </a:lvl1pPr>
            <a:lvl2pPr marL="741363" indent="-284163" algn="l" defTabSz="455613" rtl="0" eaLnBrk="0" fontAlgn="base" hangingPunct="0">
              <a:spcBef>
                <a:spcPct val="20000"/>
              </a:spcBef>
              <a:spcAft>
                <a:spcPct val="0"/>
              </a:spcAft>
              <a:buFont typeface="Arial" charset="0"/>
              <a:buChar char="–"/>
              <a:defRPr sz="2800" kern="1200">
                <a:solidFill>
                  <a:schemeClr val="tx1"/>
                </a:solidFill>
                <a:latin typeface="+mn-lt"/>
                <a:ea typeface="ＭＳ Ｐゴシック" pitchFamily="34" charset="-128"/>
                <a:cs typeface="Arial"/>
              </a:defRPr>
            </a:lvl2pPr>
            <a:lvl3pPr marL="1141413" indent="-227013" algn="l" defTabSz="455613" rtl="0" eaLnBrk="0" fontAlgn="base" hangingPunct="0">
              <a:spcBef>
                <a:spcPct val="20000"/>
              </a:spcBef>
              <a:spcAft>
                <a:spcPct val="0"/>
              </a:spcAft>
              <a:buFont typeface="Arial" charset="0"/>
              <a:buChar char="•"/>
              <a:defRPr sz="2400" kern="1200">
                <a:solidFill>
                  <a:schemeClr val="tx1"/>
                </a:solidFill>
                <a:latin typeface="+mn-lt"/>
                <a:ea typeface="ＭＳ Ｐゴシック" pitchFamily="34" charset="-128"/>
                <a:cs typeface="Arial"/>
              </a:defRPr>
            </a:lvl3pPr>
            <a:lvl4pPr marL="15986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4pPr>
            <a:lvl5pPr marL="20558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5pPr>
            <a:lvl6pPr marL="2514298" indent="-228573" algn="l" defTabSz="457145" rtl="0" eaLnBrk="1" latinLnBrk="0" hangingPunct="1">
              <a:spcBef>
                <a:spcPct val="20000"/>
              </a:spcBef>
              <a:buFont typeface="Arial"/>
              <a:buChar char="•"/>
              <a:defRPr sz="2000" kern="1200">
                <a:solidFill>
                  <a:schemeClr val="tx1"/>
                </a:solidFill>
                <a:latin typeface="+mn-lt"/>
                <a:ea typeface="+mn-ea"/>
                <a:cs typeface="+mn-cs"/>
              </a:defRPr>
            </a:lvl6pPr>
            <a:lvl7pPr marL="2971443" indent="-228573" algn="l" defTabSz="457145" rtl="0" eaLnBrk="1" latinLnBrk="0" hangingPunct="1">
              <a:spcBef>
                <a:spcPct val="20000"/>
              </a:spcBef>
              <a:buFont typeface="Arial"/>
              <a:buChar char="•"/>
              <a:defRPr sz="2000" kern="1200">
                <a:solidFill>
                  <a:schemeClr val="tx1"/>
                </a:solidFill>
                <a:latin typeface="+mn-lt"/>
                <a:ea typeface="+mn-ea"/>
                <a:cs typeface="+mn-cs"/>
              </a:defRPr>
            </a:lvl7pPr>
            <a:lvl8pPr marL="3428589" indent="-228573" algn="l" defTabSz="457145" rtl="0" eaLnBrk="1" latinLnBrk="0" hangingPunct="1">
              <a:spcBef>
                <a:spcPct val="20000"/>
              </a:spcBef>
              <a:buFont typeface="Arial"/>
              <a:buChar char="•"/>
              <a:defRPr sz="2000" kern="1200">
                <a:solidFill>
                  <a:schemeClr val="tx1"/>
                </a:solidFill>
                <a:latin typeface="+mn-lt"/>
                <a:ea typeface="+mn-ea"/>
                <a:cs typeface="+mn-cs"/>
              </a:defRPr>
            </a:lvl8pPr>
            <a:lvl9pPr marL="3885734" indent="-228573" algn="l" defTabSz="457145"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400" dirty="0">
                <a:latin typeface="Corbel" panose="020B0503020204020204" pitchFamily="34" charset="0"/>
              </a:rPr>
              <a:t>Database registry</a:t>
            </a:r>
          </a:p>
          <a:p>
            <a:pPr marL="0" indent="0">
              <a:buNone/>
            </a:pPr>
            <a:r>
              <a:rPr lang="en-GB" sz="2400" dirty="0">
                <a:latin typeface="Corbel" panose="020B0503020204020204" pitchFamily="34" charset="0"/>
              </a:rPr>
              <a:t>Tool registry</a:t>
            </a:r>
          </a:p>
        </p:txBody>
      </p:sp>
    </p:spTree>
    <p:extLst>
      <p:ext uri="{BB962C8B-B14F-4D97-AF65-F5344CB8AC3E}">
        <p14:creationId xmlns:p14="http://schemas.microsoft.com/office/powerpoint/2010/main" val="2721485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oogle Shape;76;p11" descr="Picture 4">
            <a:extLst>
              <a:ext uri="{FF2B5EF4-FFF2-40B4-BE49-F238E27FC236}">
                <a16:creationId xmlns:a16="http://schemas.microsoft.com/office/drawing/2014/main" id="{D536AD5C-EAB4-1F43-9C91-6CA053B35FF2}"/>
              </a:ext>
            </a:extLst>
          </p:cNvPr>
          <p:cNvPicPr preferRelativeResize="0"/>
          <p:nvPr/>
        </p:nvPicPr>
        <p:blipFill rotWithShape="1">
          <a:blip r:embed="rId3">
            <a:alphaModFix/>
          </a:blip>
          <a:srcRect l="37778" t="2455" r="11905" b="51749"/>
          <a:stretch/>
        </p:blipFill>
        <p:spPr>
          <a:xfrm>
            <a:off x="0" y="-1"/>
            <a:ext cx="12380687" cy="6916057"/>
          </a:xfrm>
          <a:prstGeom prst="rect">
            <a:avLst/>
          </a:prstGeom>
          <a:noFill/>
          <a:ln>
            <a:noFill/>
          </a:ln>
        </p:spPr>
      </p:pic>
      <p:sp>
        <p:nvSpPr>
          <p:cNvPr id="2" name="Title 1">
            <a:extLst>
              <a:ext uri="{FF2B5EF4-FFF2-40B4-BE49-F238E27FC236}">
                <a16:creationId xmlns:a16="http://schemas.microsoft.com/office/drawing/2014/main" id="{28904AD1-2D0E-D745-8F00-1CA10AD07825}"/>
              </a:ext>
            </a:extLst>
          </p:cNvPr>
          <p:cNvSpPr>
            <a:spLocks noGrp="1"/>
          </p:cNvSpPr>
          <p:nvPr>
            <p:ph type="title"/>
          </p:nvPr>
        </p:nvSpPr>
        <p:spPr/>
        <p:txBody>
          <a:bodyPr/>
          <a:lstStyle/>
          <a:p>
            <a:r>
              <a:rPr lang="en-GB" dirty="0"/>
              <a:t>What is ELIXIR?</a:t>
            </a:r>
          </a:p>
        </p:txBody>
      </p:sp>
      <p:cxnSp>
        <p:nvCxnSpPr>
          <p:cNvPr id="11" name="Google Shape;77;p11">
            <a:extLst>
              <a:ext uri="{FF2B5EF4-FFF2-40B4-BE49-F238E27FC236}">
                <a16:creationId xmlns:a16="http://schemas.microsoft.com/office/drawing/2014/main" id="{88BA6857-ABF6-0649-9AA2-CF8EB9D2BA28}"/>
              </a:ext>
            </a:extLst>
          </p:cNvPr>
          <p:cNvCxnSpPr/>
          <p:nvPr/>
        </p:nvCxnSpPr>
        <p:spPr>
          <a:xfrm rot="10800000" flipH="1">
            <a:off x="7744051" y="2947306"/>
            <a:ext cx="1" cy="503238"/>
          </a:xfrm>
          <a:prstGeom prst="straightConnector1">
            <a:avLst/>
          </a:prstGeom>
          <a:noFill/>
          <a:ln w="38100" cap="flat" cmpd="sng">
            <a:solidFill>
              <a:srgbClr val="DD6021"/>
            </a:solidFill>
            <a:prstDash val="solid"/>
            <a:round/>
            <a:headEnd type="none" w="sm" len="sm"/>
            <a:tailEnd type="none" w="sm" len="sm"/>
          </a:ln>
        </p:spPr>
      </p:cxnSp>
      <p:cxnSp>
        <p:nvCxnSpPr>
          <p:cNvPr id="12" name="Google Shape;78;p11">
            <a:extLst>
              <a:ext uri="{FF2B5EF4-FFF2-40B4-BE49-F238E27FC236}">
                <a16:creationId xmlns:a16="http://schemas.microsoft.com/office/drawing/2014/main" id="{FE80AEFE-001D-B341-9FB1-F07F4C59A35D}"/>
              </a:ext>
            </a:extLst>
          </p:cNvPr>
          <p:cNvCxnSpPr/>
          <p:nvPr/>
        </p:nvCxnSpPr>
        <p:spPr>
          <a:xfrm rot="10800000" flipH="1">
            <a:off x="10241642" y="2278064"/>
            <a:ext cx="1" cy="503238"/>
          </a:xfrm>
          <a:prstGeom prst="straightConnector1">
            <a:avLst/>
          </a:prstGeom>
          <a:noFill/>
          <a:ln w="38100" cap="flat" cmpd="sng">
            <a:solidFill>
              <a:srgbClr val="DD6021"/>
            </a:solidFill>
            <a:prstDash val="solid"/>
            <a:round/>
            <a:headEnd type="none" w="sm" len="sm"/>
            <a:tailEnd type="none" w="sm" len="sm"/>
          </a:ln>
        </p:spPr>
      </p:cxnSp>
      <p:cxnSp>
        <p:nvCxnSpPr>
          <p:cNvPr id="13" name="Google Shape;79;p11">
            <a:extLst>
              <a:ext uri="{FF2B5EF4-FFF2-40B4-BE49-F238E27FC236}">
                <a16:creationId xmlns:a16="http://schemas.microsoft.com/office/drawing/2014/main" id="{40753AB3-1B7E-1C49-AFC3-D33BFFBC3792}"/>
              </a:ext>
            </a:extLst>
          </p:cNvPr>
          <p:cNvCxnSpPr/>
          <p:nvPr/>
        </p:nvCxnSpPr>
        <p:spPr>
          <a:xfrm rot="10800000" flipH="1">
            <a:off x="5124679" y="4063317"/>
            <a:ext cx="1" cy="863601"/>
          </a:xfrm>
          <a:prstGeom prst="straightConnector1">
            <a:avLst/>
          </a:prstGeom>
          <a:noFill/>
          <a:ln w="38100" cap="flat" cmpd="sng">
            <a:solidFill>
              <a:srgbClr val="DD6021"/>
            </a:solidFill>
            <a:prstDash val="solid"/>
            <a:round/>
            <a:headEnd type="none" w="sm" len="sm"/>
            <a:tailEnd type="none" w="sm" len="sm"/>
          </a:ln>
        </p:spPr>
      </p:cxnSp>
      <p:cxnSp>
        <p:nvCxnSpPr>
          <p:cNvPr id="14" name="Google Shape;80;p11">
            <a:extLst>
              <a:ext uri="{FF2B5EF4-FFF2-40B4-BE49-F238E27FC236}">
                <a16:creationId xmlns:a16="http://schemas.microsoft.com/office/drawing/2014/main" id="{F1DD617A-2F5C-D840-9F4A-6F66D5B3FF6E}"/>
              </a:ext>
            </a:extLst>
          </p:cNvPr>
          <p:cNvCxnSpPr/>
          <p:nvPr/>
        </p:nvCxnSpPr>
        <p:spPr>
          <a:xfrm rot="10800000" flipH="1">
            <a:off x="3174910" y="5009355"/>
            <a:ext cx="1" cy="793751"/>
          </a:xfrm>
          <a:prstGeom prst="straightConnector1">
            <a:avLst/>
          </a:prstGeom>
          <a:noFill/>
          <a:ln w="38100" cap="flat" cmpd="sng">
            <a:solidFill>
              <a:srgbClr val="DD6021"/>
            </a:solidFill>
            <a:prstDash val="solid"/>
            <a:round/>
            <a:headEnd type="none" w="sm" len="sm"/>
            <a:tailEnd type="none" w="sm" len="sm"/>
          </a:ln>
        </p:spPr>
      </p:cxnSp>
      <p:grpSp>
        <p:nvGrpSpPr>
          <p:cNvPr id="15" name="Google Shape;81;p11">
            <a:extLst>
              <a:ext uri="{FF2B5EF4-FFF2-40B4-BE49-F238E27FC236}">
                <a16:creationId xmlns:a16="http://schemas.microsoft.com/office/drawing/2014/main" id="{3B80C971-76D6-0E47-B1B1-7152F79A2D0E}"/>
              </a:ext>
            </a:extLst>
          </p:cNvPr>
          <p:cNvGrpSpPr/>
          <p:nvPr/>
        </p:nvGrpSpPr>
        <p:grpSpPr>
          <a:xfrm>
            <a:off x="9954304" y="2636838"/>
            <a:ext cx="1511301" cy="792164"/>
            <a:chOff x="0" y="0"/>
            <a:chExt cx="1511300" cy="792163"/>
          </a:xfrm>
        </p:grpSpPr>
        <p:sp>
          <p:nvSpPr>
            <p:cNvPr id="16" name="Google Shape;82;p11">
              <a:extLst>
                <a:ext uri="{FF2B5EF4-FFF2-40B4-BE49-F238E27FC236}">
                  <a16:creationId xmlns:a16="http://schemas.microsoft.com/office/drawing/2014/main" id="{2BCB2B87-EEB7-0648-8796-6A2074EF82E0}"/>
                </a:ext>
              </a:extLst>
            </p:cNvPr>
            <p:cNvSpPr/>
            <p:nvPr/>
          </p:nvSpPr>
          <p:spPr>
            <a:xfrm>
              <a:off x="0" y="0"/>
              <a:ext cx="1511300" cy="792163"/>
            </a:xfrm>
            <a:prstGeom prst="roundRect">
              <a:avLst>
                <a:gd name="adj" fmla="val 16667"/>
              </a:avLst>
            </a:prstGeom>
            <a:solidFill>
              <a:srgbClr val="FFFFFF"/>
            </a:solidFill>
            <a:ln w="38100" cap="flat" cmpd="sng">
              <a:solidFill>
                <a:srgbClr val="DD6021"/>
              </a:solidFill>
              <a:prstDash val="solid"/>
              <a:round/>
              <a:headEnd type="none" w="sm" len="sm"/>
              <a:tailEnd type="none" w="sm" len="sm"/>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7" name="Google Shape;83;p11">
              <a:extLst>
                <a:ext uri="{FF2B5EF4-FFF2-40B4-BE49-F238E27FC236}">
                  <a16:creationId xmlns:a16="http://schemas.microsoft.com/office/drawing/2014/main" id="{F3FC100E-ED69-0642-89AF-A936BD33A388}"/>
                </a:ext>
              </a:extLst>
            </p:cNvPr>
            <p:cNvSpPr txBox="1"/>
            <p:nvPr/>
          </p:nvSpPr>
          <p:spPr>
            <a:xfrm>
              <a:off x="38669" y="197836"/>
              <a:ext cx="1433962" cy="396490"/>
            </a:xfrm>
            <a:prstGeom prst="rect">
              <a:avLst/>
            </a:prstGeom>
            <a:no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00000"/>
                </a:buClr>
                <a:buSzPts val="2400"/>
                <a:buFont typeface="Corbel"/>
                <a:buNone/>
              </a:pPr>
              <a:r>
                <a:rPr lang="en-US" sz="2400" b="0" i="0" u="none" strike="noStrike" cap="none" dirty="0">
                  <a:solidFill>
                    <a:srgbClr val="000000"/>
                  </a:solidFill>
                  <a:latin typeface="Corbel"/>
                  <a:ea typeface="Corbel"/>
                  <a:cs typeface="Corbel"/>
                  <a:sym typeface="Corbel"/>
                </a:rPr>
                <a:t>medicine</a:t>
              </a:r>
              <a:endParaRPr dirty="0"/>
            </a:p>
          </p:txBody>
        </p:sp>
      </p:grpSp>
      <p:grpSp>
        <p:nvGrpSpPr>
          <p:cNvPr id="18" name="Google Shape;84;p11">
            <a:extLst>
              <a:ext uri="{FF2B5EF4-FFF2-40B4-BE49-F238E27FC236}">
                <a16:creationId xmlns:a16="http://schemas.microsoft.com/office/drawing/2014/main" id="{AB44C7C0-B56B-5446-8451-9291A61B45D5}"/>
              </a:ext>
            </a:extLst>
          </p:cNvPr>
          <p:cNvGrpSpPr/>
          <p:nvPr/>
        </p:nvGrpSpPr>
        <p:grpSpPr>
          <a:xfrm>
            <a:off x="7383688" y="3271156"/>
            <a:ext cx="2016126" cy="792164"/>
            <a:chOff x="0" y="0"/>
            <a:chExt cx="2016125" cy="792163"/>
          </a:xfrm>
        </p:grpSpPr>
        <p:sp>
          <p:nvSpPr>
            <p:cNvPr id="19" name="Google Shape;85;p11">
              <a:extLst>
                <a:ext uri="{FF2B5EF4-FFF2-40B4-BE49-F238E27FC236}">
                  <a16:creationId xmlns:a16="http://schemas.microsoft.com/office/drawing/2014/main" id="{E2A5521C-963F-6145-AE65-F3076DE5B65D}"/>
                </a:ext>
              </a:extLst>
            </p:cNvPr>
            <p:cNvSpPr/>
            <p:nvPr/>
          </p:nvSpPr>
          <p:spPr>
            <a:xfrm>
              <a:off x="0" y="0"/>
              <a:ext cx="2016125" cy="792163"/>
            </a:xfrm>
            <a:prstGeom prst="roundRect">
              <a:avLst>
                <a:gd name="adj" fmla="val 16667"/>
              </a:avLst>
            </a:prstGeom>
            <a:solidFill>
              <a:srgbClr val="FFFFFF"/>
            </a:solidFill>
            <a:ln w="38100" cap="flat" cmpd="sng">
              <a:solidFill>
                <a:srgbClr val="DD6021"/>
              </a:solidFill>
              <a:prstDash val="solid"/>
              <a:round/>
              <a:headEnd type="none" w="sm" len="sm"/>
              <a:tailEnd type="none" w="sm" len="sm"/>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0" name="Google Shape;86;p11">
              <a:extLst>
                <a:ext uri="{FF2B5EF4-FFF2-40B4-BE49-F238E27FC236}">
                  <a16:creationId xmlns:a16="http://schemas.microsoft.com/office/drawing/2014/main" id="{6428FAEA-CF10-0E49-AD99-EC53ECFE68D9}"/>
                </a:ext>
              </a:extLst>
            </p:cNvPr>
            <p:cNvSpPr txBox="1"/>
            <p:nvPr/>
          </p:nvSpPr>
          <p:spPr>
            <a:xfrm>
              <a:off x="38670" y="197836"/>
              <a:ext cx="1938785" cy="396490"/>
            </a:xfrm>
            <a:prstGeom prst="rect">
              <a:avLst/>
            </a:prstGeom>
            <a:no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00000"/>
                </a:buClr>
                <a:buSzPts val="2400"/>
                <a:buFont typeface="Corbel"/>
                <a:buNone/>
              </a:pPr>
              <a:r>
                <a:rPr lang="en-US" sz="2400" b="0" i="0" u="none" strike="noStrike" cap="none">
                  <a:solidFill>
                    <a:srgbClr val="000000"/>
                  </a:solidFill>
                  <a:latin typeface="Corbel"/>
                  <a:ea typeface="Corbel"/>
                  <a:cs typeface="Corbel"/>
                  <a:sym typeface="Corbel"/>
                </a:rPr>
                <a:t>agriculture</a:t>
              </a:r>
              <a:endParaRPr/>
            </a:p>
          </p:txBody>
        </p:sp>
      </p:grpSp>
      <p:grpSp>
        <p:nvGrpSpPr>
          <p:cNvPr id="21" name="Google Shape;87;p11">
            <a:extLst>
              <a:ext uri="{FF2B5EF4-FFF2-40B4-BE49-F238E27FC236}">
                <a16:creationId xmlns:a16="http://schemas.microsoft.com/office/drawing/2014/main" id="{9AAAC98F-9F0D-AE48-B1AB-9141ED75D93B}"/>
              </a:ext>
            </a:extLst>
          </p:cNvPr>
          <p:cNvGrpSpPr/>
          <p:nvPr/>
        </p:nvGrpSpPr>
        <p:grpSpPr>
          <a:xfrm>
            <a:off x="4845279" y="4571319"/>
            <a:ext cx="2089151" cy="792165"/>
            <a:chOff x="0" y="0"/>
            <a:chExt cx="2089150" cy="792163"/>
          </a:xfrm>
        </p:grpSpPr>
        <p:sp>
          <p:nvSpPr>
            <p:cNvPr id="22" name="Google Shape;88;p11">
              <a:extLst>
                <a:ext uri="{FF2B5EF4-FFF2-40B4-BE49-F238E27FC236}">
                  <a16:creationId xmlns:a16="http://schemas.microsoft.com/office/drawing/2014/main" id="{10B148DD-11AC-D245-A490-01769432EAA4}"/>
                </a:ext>
              </a:extLst>
            </p:cNvPr>
            <p:cNvSpPr/>
            <p:nvPr/>
          </p:nvSpPr>
          <p:spPr>
            <a:xfrm>
              <a:off x="0" y="0"/>
              <a:ext cx="2089150" cy="792163"/>
            </a:xfrm>
            <a:prstGeom prst="roundRect">
              <a:avLst>
                <a:gd name="adj" fmla="val 16667"/>
              </a:avLst>
            </a:prstGeom>
            <a:solidFill>
              <a:srgbClr val="FFFFFF"/>
            </a:solidFill>
            <a:ln w="38100" cap="flat" cmpd="sng">
              <a:solidFill>
                <a:srgbClr val="DD6021"/>
              </a:solidFill>
              <a:prstDash val="solid"/>
              <a:round/>
              <a:headEnd type="none" w="sm" len="sm"/>
              <a:tailEnd type="none" w="sm" len="sm"/>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00000"/>
                </a:buClr>
                <a:buSzPts val="2400"/>
                <a:buFont typeface="Corbel"/>
                <a:buNone/>
              </a:pPr>
              <a:endParaRPr sz="2400" b="0" i="0" u="none" strike="noStrike" cap="none">
                <a:solidFill>
                  <a:srgbClr val="000000"/>
                </a:solidFill>
                <a:latin typeface="Corbel"/>
                <a:ea typeface="Corbel"/>
                <a:cs typeface="Corbel"/>
                <a:sym typeface="Corbel"/>
              </a:endParaRPr>
            </a:p>
          </p:txBody>
        </p:sp>
        <p:sp>
          <p:nvSpPr>
            <p:cNvPr id="23" name="Google Shape;89;p11">
              <a:extLst>
                <a:ext uri="{FF2B5EF4-FFF2-40B4-BE49-F238E27FC236}">
                  <a16:creationId xmlns:a16="http://schemas.microsoft.com/office/drawing/2014/main" id="{CE65A9A4-4098-B044-A69D-C4951D5D7161}"/>
                </a:ext>
              </a:extLst>
            </p:cNvPr>
            <p:cNvSpPr txBox="1"/>
            <p:nvPr/>
          </p:nvSpPr>
          <p:spPr>
            <a:xfrm>
              <a:off x="38670" y="197837"/>
              <a:ext cx="2011810" cy="396489"/>
            </a:xfrm>
            <a:prstGeom prst="rect">
              <a:avLst/>
            </a:prstGeom>
            <a:no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00000"/>
                </a:buClr>
                <a:buSzPts val="2400"/>
                <a:buFont typeface="Corbel"/>
                <a:buNone/>
              </a:pPr>
              <a:r>
                <a:rPr lang="en-US" sz="2400" b="0" i="0" u="none" strike="noStrike" cap="none" dirty="0">
                  <a:solidFill>
                    <a:srgbClr val="000000"/>
                  </a:solidFill>
                  <a:latin typeface="Corbel"/>
                  <a:ea typeface="Corbel"/>
                  <a:cs typeface="Corbel"/>
                  <a:sym typeface="Corbel"/>
                </a:rPr>
                <a:t>bioindustries</a:t>
              </a:r>
              <a:endParaRPr dirty="0"/>
            </a:p>
          </p:txBody>
        </p:sp>
      </p:grpSp>
      <p:grpSp>
        <p:nvGrpSpPr>
          <p:cNvPr id="24" name="Google Shape;90;p11">
            <a:extLst>
              <a:ext uri="{FF2B5EF4-FFF2-40B4-BE49-F238E27FC236}">
                <a16:creationId xmlns:a16="http://schemas.microsoft.com/office/drawing/2014/main" id="{C1EC4291-16D6-774B-ACE0-B0F9ED649193}"/>
              </a:ext>
            </a:extLst>
          </p:cNvPr>
          <p:cNvGrpSpPr/>
          <p:nvPr/>
        </p:nvGrpSpPr>
        <p:grpSpPr>
          <a:xfrm>
            <a:off x="2892654" y="5647530"/>
            <a:ext cx="1952626" cy="792165"/>
            <a:chOff x="0" y="0"/>
            <a:chExt cx="1952625" cy="792163"/>
          </a:xfrm>
        </p:grpSpPr>
        <p:sp>
          <p:nvSpPr>
            <p:cNvPr id="25" name="Google Shape;91;p11">
              <a:extLst>
                <a:ext uri="{FF2B5EF4-FFF2-40B4-BE49-F238E27FC236}">
                  <a16:creationId xmlns:a16="http://schemas.microsoft.com/office/drawing/2014/main" id="{B0BDA345-5D7B-2642-B3E6-93DF7D03FC6D}"/>
                </a:ext>
              </a:extLst>
            </p:cNvPr>
            <p:cNvSpPr/>
            <p:nvPr/>
          </p:nvSpPr>
          <p:spPr>
            <a:xfrm>
              <a:off x="0" y="0"/>
              <a:ext cx="1952625" cy="792163"/>
            </a:xfrm>
            <a:prstGeom prst="roundRect">
              <a:avLst>
                <a:gd name="adj" fmla="val 16667"/>
              </a:avLst>
            </a:prstGeom>
            <a:solidFill>
              <a:srgbClr val="FFFFFF"/>
            </a:solidFill>
            <a:ln w="38100" cap="flat" cmpd="sng">
              <a:solidFill>
                <a:srgbClr val="DD6021"/>
              </a:solidFill>
              <a:prstDash val="solid"/>
              <a:round/>
              <a:headEnd type="none" w="sm" len="sm"/>
              <a:tailEnd type="none" w="sm" len="sm"/>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6" name="Google Shape;92;p11">
              <a:extLst>
                <a:ext uri="{FF2B5EF4-FFF2-40B4-BE49-F238E27FC236}">
                  <a16:creationId xmlns:a16="http://schemas.microsoft.com/office/drawing/2014/main" id="{545AFAEC-87D8-814A-9744-DD4B6966A89B}"/>
                </a:ext>
              </a:extLst>
            </p:cNvPr>
            <p:cNvSpPr txBox="1"/>
            <p:nvPr/>
          </p:nvSpPr>
          <p:spPr>
            <a:xfrm>
              <a:off x="38670" y="197837"/>
              <a:ext cx="1875285" cy="396489"/>
            </a:xfrm>
            <a:prstGeom prst="rect">
              <a:avLst/>
            </a:prstGeom>
            <a:no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00000"/>
                </a:buClr>
                <a:buSzPts val="2400"/>
                <a:buFont typeface="Corbel"/>
                <a:buNone/>
              </a:pPr>
              <a:r>
                <a:rPr lang="en-US" sz="2400" b="0" i="0" u="none" strike="noStrike" cap="none">
                  <a:solidFill>
                    <a:srgbClr val="000000"/>
                  </a:solidFill>
                  <a:latin typeface="Corbel"/>
                  <a:ea typeface="Corbel"/>
                  <a:cs typeface="Corbel"/>
                  <a:sym typeface="Corbel"/>
                </a:rPr>
                <a:t>environment</a:t>
              </a:r>
              <a:endParaRPr/>
            </a:p>
          </p:txBody>
        </p:sp>
      </p:grpSp>
      <p:sp>
        <p:nvSpPr>
          <p:cNvPr id="27" name="Google Shape;93;p11">
            <a:extLst>
              <a:ext uri="{FF2B5EF4-FFF2-40B4-BE49-F238E27FC236}">
                <a16:creationId xmlns:a16="http://schemas.microsoft.com/office/drawing/2014/main" id="{F104A83A-3244-8041-82A1-029C681D17E3}"/>
              </a:ext>
            </a:extLst>
          </p:cNvPr>
          <p:cNvSpPr txBox="1"/>
          <p:nvPr/>
        </p:nvSpPr>
        <p:spPr>
          <a:xfrm>
            <a:off x="609600" y="1104143"/>
            <a:ext cx="3889376" cy="1778249"/>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400"/>
              <a:buFont typeface="Corbel"/>
              <a:buNone/>
            </a:pPr>
            <a:r>
              <a:rPr lang="en-US" sz="2400" b="0" i="1" u="none" strike="noStrike" cap="none" dirty="0">
                <a:solidFill>
                  <a:srgbClr val="000000"/>
                </a:solidFill>
                <a:latin typeface="Corbel"/>
                <a:ea typeface="Corbel"/>
                <a:cs typeface="Corbel"/>
                <a:sym typeface="Corbel"/>
              </a:rPr>
              <a:t>ELIXIR connects national bioinformatics </a:t>
            </a:r>
            <a:r>
              <a:rPr lang="en-US" sz="2400" b="0" i="1" u="none" strike="noStrike" cap="none" dirty="0" err="1">
                <a:solidFill>
                  <a:srgbClr val="000000"/>
                </a:solidFill>
                <a:latin typeface="Corbel"/>
                <a:ea typeface="Corbel"/>
                <a:cs typeface="Corbel"/>
                <a:sym typeface="Corbel"/>
              </a:rPr>
              <a:t>centres</a:t>
            </a:r>
            <a:r>
              <a:rPr lang="en-US" sz="2400" b="0" i="1" u="none" strike="noStrike" cap="none" dirty="0">
                <a:solidFill>
                  <a:srgbClr val="000000"/>
                </a:solidFill>
                <a:latin typeface="Corbel"/>
                <a:ea typeface="Corbel"/>
                <a:cs typeface="Corbel"/>
                <a:sym typeface="Corbel"/>
              </a:rPr>
              <a:t> and EMBL-EBI into a sustainable  European infrastructure for biological research data</a:t>
            </a:r>
            <a:endParaRPr dirty="0"/>
          </a:p>
        </p:txBody>
      </p:sp>
      <p:sp>
        <p:nvSpPr>
          <p:cNvPr id="28" name="Google Shape;94;p11">
            <a:extLst>
              <a:ext uri="{FF2B5EF4-FFF2-40B4-BE49-F238E27FC236}">
                <a16:creationId xmlns:a16="http://schemas.microsoft.com/office/drawing/2014/main" id="{AE18045C-0229-BA45-ADDA-7CB95718545A}"/>
              </a:ext>
            </a:extLst>
          </p:cNvPr>
          <p:cNvSpPr txBox="1"/>
          <p:nvPr/>
        </p:nvSpPr>
        <p:spPr>
          <a:xfrm>
            <a:off x="7906545" y="4869655"/>
            <a:ext cx="2592388" cy="1501389"/>
          </a:xfrm>
          <a:prstGeom prst="rect">
            <a:avLst/>
          </a:prstGeom>
          <a:no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2400"/>
              <a:buFont typeface="Corbel"/>
              <a:buNone/>
            </a:pPr>
            <a:r>
              <a:rPr lang="en-US" sz="2400" b="0" i="1" u="none" strike="noStrike" cap="none" dirty="0">
                <a:solidFill>
                  <a:srgbClr val="000000"/>
                </a:solidFill>
                <a:latin typeface="Corbel"/>
                <a:ea typeface="Corbel"/>
                <a:cs typeface="Corbel"/>
                <a:sym typeface="Corbel"/>
              </a:rPr>
              <a:t>ELIXIR underpins life science research – across academia and industry</a:t>
            </a:r>
            <a:endParaRPr dirty="0"/>
          </a:p>
        </p:txBody>
      </p:sp>
    </p:spTree>
    <p:extLst>
      <p:ext uri="{BB962C8B-B14F-4D97-AF65-F5344CB8AC3E}">
        <p14:creationId xmlns:p14="http://schemas.microsoft.com/office/powerpoint/2010/main" val="1270408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3"/>
          <p:cNvSpPr txBox="1">
            <a:spLocks noGrp="1"/>
          </p:cNvSpPr>
          <p:nvPr>
            <p:ph type="title"/>
          </p:nvPr>
        </p:nvSpPr>
        <p:spPr>
          <a:xfrm>
            <a:off x="729612" y="411956"/>
            <a:ext cx="7418155" cy="665751"/>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accent1"/>
              </a:buClr>
              <a:buSzPts val="3600"/>
              <a:buFont typeface="Corbel"/>
              <a:buNone/>
            </a:pPr>
            <a:r>
              <a:rPr lang="en-US" sz="3600" dirty="0"/>
              <a:t>ELIXIR members</a:t>
            </a:r>
            <a:endParaRPr dirty="0"/>
          </a:p>
        </p:txBody>
      </p:sp>
      <p:pic>
        <p:nvPicPr>
          <p:cNvPr id="108" name="Google Shape;108;p13" descr="Picture 11"/>
          <p:cNvPicPr preferRelativeResize="0"/>
          <p:nvPr/>
        </p:nvPicPr>
        <p:blipFill rotWithShape="1">
          <a:blip r:embed="rId3">
            <a:alphaModFix/>
          </a:blip>
          <a:srcRect/>
          <a:stretch/>
        </p:blipFill>
        <p:spPr>
          <a:xfrm>
            <a:off x="6397316" y="411956"/>
            <a:ext cx="4404066" cy="5319593"/>
          </a:xfrm>
          <a:custGeom>
            <a:avLst/>
            <a:gdLst/>
            <a:ahLst/>
            <a:cxnLst/>
            <a:rect l="l" t="t" r="r" b="b"/>
            <a:pathLst>
              <a:path w="21600" h="21574" extrusionOk="0">
                <a:moveTo>
                  <a:pt x="0" y="0"/>
                </a:moveTo>
                <a:lnTo>
                  <a:pt x="0" y="20407"/>
                </a:lnTo>
                <a:cubicBezTo>
                  <a:pt x="2362" y="21237"/>
                  <a:pt x="4209" y="21567"/>
                  <a:pt x="5764" y="21574"/>
                </a:cubicBezTo>
                <a:cubicBezTo>
                  <a:pt x="11317" y="21600"/>
                  <a:pt x="13163" y="17524"/>
                  <a:pt x="21600" y="17524"/>
                </a:cubicBezTo>
                <a:lnTo>
                  <a:pt x="21600" y="0"/>
                </a:lnTo>
                <a:lnTo>
                  <a:pt x="0" y="0"/>
                </a:lnTo>
                <a:close/>
              </a:path>
            </a:pathLst>
          </a:custGeom>
          <a:noFill/>
          <a:ln w="9525" cap="flat" cmpd="sng">
            <a:solidFill>
              <a:schemeClr val="accent1"/>
            </a:solidFill>
            <a:prstDash val="solid"/>
            <a:miter lim="8000"/>
            <a:headEnd type="none" w="sm" len="sm"/>
            <a:tailEnd type="none" w="sm" len="sm"/>
          </a:ln>
        </p:spPr>
      </p:pic>
      <p:pic>
        <p:nvPicPr>
          <p:cNvPr id="109" name="Google Shape;109;p13" descr="Picture 14"/>
          <p:cNvPicPr preferRelativeResize="0"/>
          <p:nvPr/>
        </p:nvPicPr>
        <p:blipFill rotWithShape="1">
          <a:blip r:embed="rId4">
            <a:alphaModFix/>
          </a:blip>
          <a:srcRect r="3" b="1"/>
          <a:stretch/>
        </p:blipFill>
        <p:spPr>
          <a:xfrm>
            <a:off x="6008015" y="499481"/>
            <a:ext cx="4696223" cy="5200681"/>
          </a:xfrm>
          <a:custGeom>
            <a:avLst/>
            <a:gdLst/>
            <a:ahLst/>
            <a:cxnLst/>
            <a:rect l="l" t="t" r="r" b="b"/>
            <a:pathLst>
              <a:path w="21600" h="21574" extrusionOk="0">
                <a:moveTo>
                  <a:pt x="0" y="0"/>
                </a:moveTo>
                <a:lnTo>
                  <a:pt x="0" y="20408"/>
                </a:lnTo>
                <a:cubicBezTo>
                  <a:pt x="2363" y="21238"/>
                  <a:pt x="4208" y="21567"/>
                  <a:pt x="5763" y="21574"/>
                </a:cubicBezTo>
                <a:cubicBezTo>
                  <a:pt x="11317" y="21600"/>
                  <a:pt x="13162" y="17526"/>
                  <a:pt x="21600" y="17526"/>
                </a:cubicBezTo>
                <a:lnTo>
                  <a:pt x="21600" y="0"/>
                </a:lnTo>
                <a:lnTo>
                  <a:pt x="0" y="0"/>
                </a:lnTo>
                <a:close/>
              </a:path>
            </a:pathLst>
          </a:custGeom>
          <a:noFill/>
          <a:ln>
            <a:noFill/>
          </a:ln>
        </p:spPr>
      </p:pic>
      <p:pic>
        <p:nvPicPr>
          <p:cNvPr id="110" name="Google Shape;110;p13" descr="Picture 12"/>
          <p:cNvPicPr preferRelativeResize="0"/>
          <p:nvPr/>
        </p:nvPicPr>
        <p:blipFill rotWithShape="1">
          <a:blip r:embed="rId5">
            <a:alphaModFix/>
          </a:blip>
          <a:srcRect/>
          <a:stretch/>
        </p:blipFill>
        <p:spPr>
          <a:xfrm>
            <a:off x="6008015" y="1113611"/>
            <a:ext cx="5332132" cy="3997447"/>
          </a:xfrm>
          <a:prstGeom prst="rect">
            <a:avLst/>
          </a:prstGeom>
          <a:noFill/>
          <a:ln>
            <a:noFill/>
          </a:ln>
        </p:spPr>
      </p:pic>
      <p:pic>
        <p:nvPicPr>
          <p:cNvPr id="111" name="Google Shape;111;p13" descr="Picture 13"/>
          <p:cNvPicPr preferRelativeResize="0"/>
          <p:nvPr/>
        </p:nvPicPr>
        <p:blipFill rotWithShape="1">
          <a:blip r:embed="rId6">
            <a:alphaModFix/>
          </a:blip>
          <a:srcRect/>
          <a:stretch/>
        </p:blipFill>
        <p:spPr>
          <a:xfrm>
            <a:off x="6096000" y="769617"/>
            <a:ext cx="5213464" cy="4341442"/>
          </a:xfrm>
          <a:prstGeom prst="rect">
            <a:avLst/>
          </a:prstGeom>
          <a:noFill/>
          <a:ln>
            <a:noFill/>
          </a:ln>
        </p:spPr>
      </p:pic>
      <p:pic>
        <p:nvPicPr>
          <p:cNvPr id="112" name="Google Shape;112;p13" descr="Picture 15"/>
          <p:cNvPicPr preferRelativeResize="0"/>
          <p:nvPr/>
        </p:nvPicPr>
        <p:blipFill rotWithShape="1">
          <a:blip r:embed="rId7">
            <a:alphaModFix/>
          </a:blip>
          <a:srcRect/>
          <a:stretch/>
        </p:blipFill>
        <p:spPr>
          <a:xfrm>
            <a:off x="5804544" y="1165231"/>
            <a:ext cx="5589609" cy="3726406"/>
          </a:xfrm>
          <a:prstGeom prst="rect">
            <a:avLst/>
          </a:prstGeom>
          <a:noFill/>
          <a:ln>
            <a:noFill/>
          </a:ln>
        </p:spPr>
      </p:pic>
      <p:pic>
        <p:nvPicPr>
          <p:cNvPr id="113" name="Google Shape;113;p13" descr="Picture 2"/>
          <p:cNvPicPr preferRelativeResize="0"/>
          <p:nvPr/>
        </p:nvPicPr>
        <p:blipFill rotWithShape="1">
          <a:blip r:embed="rId8">
            <a:alphaModFix/>
          </a:blip>
          <a:srcRect/>
          <a:stretch/>
        </p:blipFill>
        <p:spPr>
          <a:xfrm>
            <a:off x="5777033" y="1627548"/>
            <a:ext cx="5929436" cy="3145261"/>
          </a:xfrm>
          <a:prstGeom prst="rect">
            <a:avLst/>
          </a:prstGeom>
          <a:noFill/>
          <a:ln>
            <a:noFill/>
          </a:ln>
        </p:spPr>
      </p:pic>
      <p:pic>
        <p:nvPicPr>
          <p:cNvPr id="114" name="Google Shape;114;p13" descr="Picture 2"/>
          <p:cNvPicPr preferRelativeResize="0"/>
          <p:nvPr/>
        </p:nvPicPr>
        <p:blipFill rotWithShape="1">
          <a:blip r:embed="rId9">
            <a:alphaModFix/>
          </a:blip>
          <a:srcRect/>
          <a:stretch/>
        </p:blipFill>
        <p:spPr>
          <a:xfrm>
            <a:off x="5691587" y="-1207"/>
            <a:ext cx="6500413" cy="6858001"/>
          </a:xfrm>
          <a:prstGeom prst="rect">
            <a:avLst/>
          </a:prstGeom>
          <a:noFill/>
          <a:ln>
            <a:noFill/>
          </a:ln>
        </p:spPr>
      </p:pic>
      <p:pic>
        <p:nvPicPr>
          <p:cNvPr id="115" name="Google Shape;115;p13" descr="Picture 7"/>
          <p:cNvPicPr preferRelativeResize="0"/>
          <p:nvPr/>
        </p:nvPicPr>
        <p:blipFill rotWithShape="1">
          <a:blip r:embed="rId10">
            <a:alphaModFix/>
          </a:blip>
          <a:srcRect/>
          <a:stretch/>
        </p:blipFill>
        <p:spPr>
          <a:xfrm>
            <a:off x="5941255" y="293444"/>
            <a:ext cx="6122927" cy="6638297"/>
          </a:xfrm>
          <a:prstGeom prst="rect">
            <a:avLst/>
          </a:prstGeom>
          <a:noFill/>
          <a:ln>
            <a:noFill/>
          </a:ln>
        </p:spPr>
      </p:pic>
      <p:pic>
        <p:nvPicPr>
          <p:cNvPr id="14" name="Google Shape;100;p12" descr="Picture 3">
            <a:extLst>
              <a:ext uri="{FF2B5EF4-FFF2-40B4-BE49-F238E27FC236}">
                <a16:creationId xmlns:a16="http://schemas.microsoft.com/office/drawing/2014/main" id="{02A129B3-FE21-E446-9B3C-DCA3875DBCA0}"/>
              </a:ext>
            </a:extLst>
          </p:cNvPr>
          <p:cNvPicPr preferRelativeResize="0"/>
          <p:nvPr/>
        </p:nvPicPr>
        <p:blipFill rotWithShape="1">
          <a:blip r:embed="rId11">
            <a:alphaModFix/>
          </a:blip>
          <a:srcRect/>
          <a:stretch/>
        </p:blipFill>
        <p:spPr>
          <a:xfrm>
            <a:off x="499124" y="1196219"/>
            <a:ext cx="5058112" cy="566178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3"/>
          <p:cNvSpPr txBox="1">
            <a:spLocks noGrp="1"/>
          </p:cNvSpPr>
          <p:nvPr>
            <p:ph type="title"/>
          </p:nvPr>
        </p:nvSpPr>
        <p:spPr>
          <a:xfrm>
            <a:off x="729612" y="411956"/>
            <a:ext cx="7418155" cy="665751"/>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accent1"/>
              </a:buClr>
              <a:buSzPts val="3600"/>
              <a:buFont typeface="Corbel"/>
              <a:buNone/>
            </a:pPr>
            <a:r>
              <a:rPr lang="en-US" sz="3600" dirty="0"/>
              <a:t>ELIXIR in numbers</a:t>
            </a:r>
            <a:endParaRPr dirty="0"/>
          </a:p>
        </p:txBody>
      </p:sp>
      <p:sp>
        <p:nvSpPr>
          <p:cNvPr id="107" name="Google Shape;107;p13"/>
          <p:cNvSpPr txBox="1">
            <a:spLocks noGrp="1"/>
          </p:cNvSpPr>
          <p:nvPr>
            <p:ph type="body" idx="1"/>
          </p:nvPr>
        </p:nvSpPr>
        <p:spPr>
          <a:xfrm>
            <a:off x="721275" y="1360818"/>
            <a:ext cx="4742281" cy="4871073"/>
          </a:xfrm>
          <a:prstGeom prst="rect">
            <a:avLst/>
          </a:prstGeom>
          <a:noFill/>
          <a:ln>
            <a:noFill/>
          </a:ln>
        </p:spPr>
        <p:txBody>
          <a:bodyPr spcFirstLastPara="1" wrap="square" lIns="0" tIns="0" rIns="0" bIns="0" anchor="t" anchorCtr="0">
            <a:noAutofit/>
          </a:bodyPr>
          <a:lstStyle/>
          <a:p>
            <a:pPr marL="342900" lvl="0" indent="-342900" algn="l" rtl="0">
              <a:lnSpc>
                <a:spcPct val="100000"/>
              </a:lnSpc>
              <a:spcBef>
                <a:spcPts val="0"/>
              </a:spcBef>
              <a:spcAft>
                <a:spcPts val="0"/>
              </a:spcAft>
              <a:buSzPts val="2400"/>
              <a:buFont typeface="Corbel"/>
              <a:buChar char="•"/>
            </a:pPr>
            <a:r>
              <a:rPr lang="en-US" dirty="0">
                <a:solidFill>
                  <a:schemeClr val="accent3"/>
                </a:solidFill>
              </a:rPr>
              <a:t>22 </a:t>
            </a:r>
            <a:r>
              <a:rPr lang="en-US" dirty="0">
                <a:solidFill>
                  <a:srgbClr val="000000"/>
                </a:solidFill>
              </a:rPr>
              <a:t>Members and </a:t>
            </a:r>
            <a:r>
              <a:rPr lang="en-US" dirty="0">
                <a:solidFill>
                  <a:schemeClr val="accent3"/>
                </a:solidFill>
              </a:rPr>
              <a:t>1</a:t>
            </a:r>
            <a:r>
              <a:rPr lang="en-US" dirty="0">
                <a:solidFill>
                  <a:srgbClr val="000000"/>
                </a:solidFill>
              </a:rPr>
              <a:t> Observers</a:t>
            </a:r>
            <a:endParaRPr dirty="0">
              <a:solidFill>
                <a:srgbClr val="000000"/>
              </a:solidFill>
            </a:endParaRPr>
          </a:p>
          <a:p>
            <a:pPr marL="342900" lvl="0" indent="-342900" algn="l" rtl="0">
              <a:lnSpc>
                <a:spcPct val="100000"/>
              </a:lnSpc>
              <a:spcBef>
                <a:spcPts val="600"/>
              </a:spcBef>
              <a:spcAft>
                <a:spcPts val="0"/>
              </a:spcAft>
              <a:buSzPts val="2400"/>
              <a:buFont typeface="Corbel"/>
              <a:buChar char="•"/>
            </a:pPr>
            <a:r>
              <a:rPr lang="en-US" dirty="0">
                <a:solidFill>
                  <a:schemeClr val="accent3"/>
                </a:solidFill>
              </a:rPr>
              <a:t>~ 180 </a:t>
            </a:r>
            <a:r>
              <a:rPr lang="en-US" dirty="0">
                <a:solidFill>
                  <a:srgbClr val="000000"/>
                </a:solidFill>
              </a:rPr>
              <a:t>institutes involved </a:t>
            </a:r>
            <a:endParaRPr dirty="0">
              <a:solidFill>
                <a:srgbClr val="000000"/>
              </a:solidFill>
            </a:endParaRPr>
          </a:p>
          <a:p>
            <a:pPr marL="342900" lvl="0" indent="-342900" algn="l" rtl="0">
              <a:lnSpc>
                <a:spcPct val="100000"/>
              </a:lnSpc>
              <a:spcBef>
                <a:spcPts val="600"/>
              </a:spcBef>
              <a:spcAft>
                <a:spcPts val="0"/>
              </a:spcAft>
              <a:buSzPts val="2400"/>
              <a:buFont typeface="Corbel"/>
              <a:buChar char="•"/>
            </a:pPr>
            <a:r>
              <a:rPr lang="en-US" dirty="0">
                <a:solidFill>
                  <a:schemeClr val="accent3"/>
                </a:solidFill>
              </a:rPr>
              <a:t>700</a:t>
            </a:r>
            <a:r>
              <a:rPr lang="en-US" dirty="0">
                <a:solidFill>
                  <a:srgbClr val="000000"/>
                </a:solidFill>
              </a:rPr>
              <a:t>+ staff</a:t>
            </a:r>
            <a:endParaRPr dirty="0">
              <a:solidFill>
                <a:srgbClr val="000000"/>
              </a:solidFill>
            </a:endParaRPr>
          </a:p>
          <a:p>
            <a:pPr marL="342900" lvl="0" indent="-342900" algn="l" rtl="0">
              <a:lnSpc>
                <a:spcPct val="100000"/>
              </a:lnSpc>
              <a:spcBef>
                <a:spcPts val="600"/>
              </a:spcBef>
              <a:spcAft>
                <a:spcPts val="0"/>
              </a:spcAft>
              <a:buSzPts val="2400"/>
              <a:buFont typeface="Corbel"/>
              <a:buChar char="•"/>
            </a:pPr>
            <a:r>
              <a:rPr lang="en-US" dirty="0">
                <a:solidFill>
                  <a:schemeClr val="accent3"/>
                </a:solidFill>
              </a:rPr>
              <a:t>18 </a:t>
            </a:r>
            <a:r>
              <a:rPr lang="en-US" dirty="0">
                <a:solidFill>
                  <a:srgbClr val="000000"/>
                </a:solidFill>
              </a:rPr>
              <a:t>Core Data Resources</a:t>
            </a:r>
            <a:endParaRPr dirty="0"/>
          </a:p>
          <a:p>
            <a:pPr marL="342900" lvl="0" indent="-342900" algn="l" rtl="0">
              <a:lnSpc>
                <a:spcPct val="100000"/>
              </a:lnSpc>
              <a:spcBef>
                <a:spcPts val="600"/>
              </a:spcBef>
              <a:spcAft>
                <a:spcPts val="0"/>
              </a:spcAft>
              <a:buSzPts val="2400"/>
              <a:buFont typeface="Corbel"/>
              <a:buChar char="•"/>
            </a:pPr>
            <a:r>
              <a:rPr lang="en-US" dirty="0">
                <a:solidFill>
                  <a:schemeClr val="accent3"/>
                </a:solidFill>
              </a:rPr>
              <a:t>21</a:t>
            </a:r>
            <a:r>
              <a:rPr lang="en-US" dirty="0">
                <a:solidFill>
                  <a:srgbClr val="000000"/>
                </a:solidFill>
              </a:rPr>
              <a:t> Implementation Studies ongoing or soon to start</a:t>
            </a:r>
            <a:endParaRPr dirty="0">
              <a:solidFill>
                <a:srgbClr val="000000"/>
              </a:solidFill>
            </a:endParaRPr>
          </a:p>
          <a:p>
            <a:pPr marL="342900" lvl="0" indent="-342900" algn="l" rtl="0">
              <a:lnSpc>
                <a:spcPct val="100000"/>
              </a:lnSpc>
              <a:spcBef>
                <a:spcPts val="600"/>
              </a:spcBef>
              <a:spcAft>
                <a:spcPts val="0"/>
              </a:spcAft>
              <a:buSzPts val="2400"/>
              <a:buFont typeface="Corbel"/>
              <a:buChar char="•"/>
            </a:pPr>
            <a:r>
              <a:rPr lang="en-US" dirty="0">
                <a:solidFill>
                  <a:schemeClr val="accent3"/>
                </a:solidFill>
              </a:rPr>
              <a:t>27</a:t>
            </a:r>
            <a:r>
              <a:rPr lang="en-US" dirty="0">
                <a:solidFill>
                  <a:srgbClr val="000000"/>
                </a:solidFill>
              </a:rPr>
              <a:t> papers in ELIXIR F1000 channel </a:t>
            </a:r>
            <a:endParaRPr dirty="0">
              <a:solidFill>
                <a:srgbClr val="000000"/>
              </a:solidFill>
            </a:endParaRPr>
          </a:p>
          <a:p>
            <a:pPr marL="342900" lvl="0" indent="-342900" algn="l" rtl="0">
              <a:lnSpc>
                <a:spcPct val="100000"/>
              </a:lnSpc>
              <a:spcBef>
                <a:spcPts val="600"/>
              </a:spcBef>
              <a:spcAft>
                <a:spcPts val="0"/>
              </a:spcAft>
              <a:buSzPts val="2400"/>
              <a:buFont typeface="Corbel"/>
              <a:buChar char="•"/>
            </a:pPr>
            <a:r>
              <a:rPr lang="en-US" dirty="0">
                <a:solidFill>
                  <a:schemeClr val="accent3"/>
                </a:solidFill>
              </a:rPr>
              <a:t>300 </a:t>
            </a:r>
            <a:r>
              <a:rPr lang="en-US" dirty="0">
                <a:solidFill>
                  <a:srgbClr val="000000"/>
                </a:solidFill>
              </a:rPr>
              <a:t>live events in </a:t>
            </a:r>
            <a:r>
              <a:rPr lang="en-US" dirty="0" err="1">
                <a:solidFill>
                  <a:srgbClr val="000000"/>
                </a:solidFill>
              </a:rPr>
              <a:t>TeSS</a:t>
            </a:r>
            <a:r>
              <a:rPr lang="en-US" dirty="0">
                <a:solidFill>
                  <a:srgbClr val="000000"/>
                </a:solidFill>
              </a:rPr>
              <a:t> </a:t>
            </a:r>
            <a:endParaRPr dirty="0">
              <a:solidFill>
                <a:srgbClr val="000000"/>
              </a:solidFill>
            </a:endParaRPr>
          </a:p>
          <a:p>
            <a:pPr marL="342900" lvl="0" indent="-342900" algn="l" rtl="0">
              <a:lnSpc>
                <a:spcPct val="100000"/>
              </a:lnSpc>
              <a:spcBef>
                <a:spcPts val="600"/>
              </a:spcBef>
              <a:spcAft>
                <a:spcPts val="0"/>
              </a:spcAft>
              <a:buSzPts val="2400"/>
              <a:buFont typeface="Corbel"/>
              <a:buChar char="•"/>
            </a:pPr>
            <a:r>
              <a:rPr lang="en-US" dirty="0">
                <a:solidFill>
                  <a:schemeClr val="accent3"/>
                </a:solidFill>
              </a:rPr>
              <a:t>400</a:t>
            </a:r>
            <a:r>
              <a:rPr lang="en-US" dirty="0">
                <a:solidFill>
                  <a:srgbClr val="000000"/>
                </a:solidFill>
              </a:rPr>
              <a:t> companies attended Innovation and SME </a:t>
            </a:r>
            <a:r>
              <a:rPr lang="en-US" dirty="0" err="1">
                <a:solidFill>
                  <a:srgbClr val="000000"/>
                </a:solidFill>
              </a:rPr>
              <a:t>programme</a:t>
            </a:r>
            <a:endParaRPr dirty="0"/>
          </a:p>
        </p:txBody>
      </p:sp>
      <p:pic>
        <p:nvPicPr>
          <p:cNvPr id="108" name="Google Shape;108;p13" descr="Picture 11"/>
          <p:cNvPicPr preferRelativeResize="0"/>
          <p:nvPr/>
        </p:nvPicPr>
        <p:blipFill rotWithShape="1">
          <a:blip r:embed="rId3">
            <a:alphaModFix/>
          </a:blip>
          <a:srcRect/>
          <a:stretch/>
        </p:blipFill>
        <p:spPr>
          <a:xfrm>
            <a:off x="6397316" y="411956"/>
            <a:ext cx="4404066" cy="5319593"/>
          </a:xfrm>
          <a:custGeom>
            <a:avLst/>
            <a:gdLst/>
            <a:ahLst/>
            <a:cxnLst/>
            <a:rect l="l" t="t" r="r" b="b"/>
            <a:pathLst>
              <a:path w="21600" h="21574" extrusionOk="0">
                <a:moveTo>
                  <a:pt x="0" y="0"/>
                </a:moveTo>
                <a:lnTo>
                  <a:pt x="0" y="20407"/>
                </a:lnTo>
                <a:cubicBezTo>
                  <a:pt x="2362" y="21237"/>
                  <a:pt x="4209" y="21567"/>
                  <a:pt x="5764" y="21574"/>
                </a:cubicBezTo>
                <a:cubicBezTo>
                  <a:pt x="11317" y="21600"/>
                  <a:pt x="13163" y="17524"/>
                  <a:pt x="21600" y="17524"/>
                </a:cubicBezTo>
                <a:lnTo>
                  <a:pt x="21600" y="0"/>
                </a:lnTo>
                <a:lnTo>
                  <a:pt x="0" y="0"/>
                </a:lnTo>
                <a:close/>
              </a:path>
            </a:pathLst>
          </a:custGeom>
          <a:noFill/>
          <a:ln w="9525" cap="flat" cmpd="sng">
            <a:solidFill>
              <a:schemeClr val="accent1"/>
            </a:solidFill>
            <a:prstDash val="solid"/>
            <a:miter lim="8000"/>
            <a:headEnd type="none" w="sm" len="sm"/>
            <a:tailEnd type="none" w="sm" len="sm"/>
          </a:ln>
        </p:spPr>
      </p:pic>
      <p:pic>
        <p:nvPicPr>
          <p:cNvPr id="109" name="Google Shape;109;p13" descr="Picture 14"/>
          <p:cNvPicPr preferRelativeResize="0"/>
          <p:nvPr/>
        </p:nvPicPr>
        <p:blipFill rotWithShape="1">
          <a:blip r:embed="rId4">
            <a:alphaModFix/>
          </a:blip>
          <a:srcRect r="3" b="1"/>
          <a:stretch/>
        </p:blipFill>
        <p:spPr>
          <a:xfrm>
            <a:off x="6008015" y="499481"/>
            <a:ext cx="4696223" cy="5200681"/>
          </a:xfrm>
          <a:custGeom>
            <a:avLst/>
            <a:gdLst/>
            <a:ahLst/>
            <a:cxnLst/>
            <a:rect l="l" t="t" r="r" b="b"/>
            <a:pathLst>
              <a:path w="21600" h="21574" extrusionOk="0">
                <a:moveTo>
                  <a:pt x="0" y="0"/>
                </a:moveTo>
                <a:lnTo>
                  <a:pt x="0" y="20408"/>
                </a:lnTo>
                <a:cubicBezTo>
                  <a:pt x="2363" y="21238"/>
                  <a:pt x="4208" y="21567"/>
                  <a:pt x="5763" y="21574"/>
                </a:cubicBezTo>
                <a:cubicBezTo>
                  <a:pt x="11317" y="21600"/>
                  <a:pt x="13162" y="17526"/>
                  <a:pt x="21600" y="17526"/>
                </a:cubicBezTo>
                <a:lnTo>
                  <a:pt x="21600" y="0"/>
                </a:lnTo>
                <a:lnTo>
                  <a:pt x="0" y="0"/>
                </a:lnTo>
                <a:close/>
              </a:path>
            </a:pathLst>
          </a:custGeom>
          <a:noFill/>
          <a:ln>
            <a:noFill/>
          </a:ln>
        </p:spPr>
      </p:pic>
      <p:pic>
        <p:nvPicPr>
          <p:cNvPr id="110" name="Google Shape;110;p13" descr="Picture 12"/>
          <p:cNvPicPr preferRelativeResize="0"/>
          <p:nvPr/>
        </p:nvPicPr>
        <p:blipFill rotWithShape="1">
          <a:blip r:embed="rId5">
            <a:alphaModFix/>
          </a:blip>
          <a:srcRect/>
          <a:stretch/>
        </p:blipFill>
        <p:spPr>
          <a:xfrm>
            <a:off x="6008015" y="1113611"/>
            <a:ext cx="5332132" cy="3997447"/>
          </a:xfrm>
          <a:prstGeom prst="rect">
            <a:avLst/>
          </a:prstGeom>
          <a:noFill/>
          <a:ln>
            <a:noFill/>
          </a:ln>
        </p:spPr>
      </p:pic>
      <p:pic>
        <p:nvPicPr>
          <p:cNvPr id="111" name="Google Shape;111;p13" descr="Picture 13"/>
          <p:cNvPicPr preferRelativeResize="0"/>
          <p:nvPr/>
        </p:nvPicPr>
        <p:blipFill rotWithShape="1">
          <a:blip r:embed="rId6">
            <a:alphaModFix/>
          </a:blip>
          <a:srcRect/>
          <a:stretch/>
        </p:blipFill>
        <p:spPr>
          <a:xfrm>
            <a:off x="6096000" y="769617"/>
            <a:ext cx="5213464" cy="4341442"/>
          </a:xfrm>
          <a:prstGeom prst="rect">
            <a:avLst/>
          </a:prstGeom>
          <a:noFill/>
          <a:ln>
            <a:noFill/>
          </a:ln>
        </p:spPr>
      </p:pic>
      <p:pic>
        <p:nvPicPr>
          <p:cNvPr id="112" name="Google Shape;112;p13" descr="Picture 15"/>
          <p:cNvPicPr preferRelativeResize="0"/>
          <p:nvPr/>
        </p:nvPicPr>
        <p:blipFill rotWithShape="1">
          <a:blip r:embed="rId7">
            <a:alphaModFix/>
          </a:blip>
          <a:srcRect/>
          <a:stretch/>
        </p:blipFill>
        <p:spPr>
          <a:xfrm>
            <a:off x="5804544" y="1165231"/>
            <a:ext cx="5589609" cy="3726406"/>
          </a:xfrm>
          <a:prstGeom prst="rect">
            <a:avLst/>
          </a:prstGeom>
          <a:noFill/>
          <a:ln>
            <a:noFill/>
          </a:ln>
        </p:spPr>
      </p:pic>
      <p:pic>
        <p:nvPicPr>
          <p:cNvPr id="113" name="Google Shape;113;p13" descr="Picture 2"/>
          <p:cNvPicPr preferRelativeResize="0"/>
          <p:nvPr/>
        </p:nvPicPr>
        <p:blipFill rotWithShape="1">
          <a:blip r:embed="rId8">
            <a:alphaModFix/>
          </a:blip>
          <a:srcRect/>
          <a:stretch/>
        </p:blipFill>
        <p:spPr>
          <a:xfrm>
            <a:off x="5777033" y="1627548"/>
            <a:ext cx="5929436" cy="3145261"/>
          </a:xfrm>
          <a:prstGeom prst="rect">
            <a:avLst/>
          </a:prstGeom>
          <a:noFill/>
          <a:ln>
            <a:noFill/>
          </a:ln>
        </p:spPr>
      </p:pic>
      <p:pic>
        <p:nvPicPr>
          <p:cNvPr id="114" name="Google Shape;114;p13" descr="Picture 2"/>
          <p:cNvPicPr preferRelativeResize="0"/>
          <p:nvPr/>
        </p:nvPicPr>
        <p:blipFill rotWithShape="1">
          <a:blip r:embed="rId9">
            <a:alphaModFix/>
          </a:blip>
          <a:srcRect/>
          <a:stretch/>
        </p:blipFill>
        <p:spPr>
          <a:xfrm>
            <a:off x="5691587" y="-1207"/>
            <a:ext cx="6500413" cy="6858001"/>
          </a:xfrm>
          <a:prstGeom prst="rect">
            <a:avLst/>
          </a:prstGeom>
          <a:noFill/>
          <a:ln>
            <a:noFill/>
          </a:ln>
        </p:spPr>
      </p:pic>
      <p:pic>
        <p:nvPicPr>
          <p:cNvPr id="115" name="Google Shape;115;p13" descr="Picture 7"/>
          <p:cNvPicPr preferRelativeResize="0"/>
          <p:nvPr/>
        </p:nvPicPr>
        <p:blipFill rotWithShape="1">
          <a:blip r:embed="rId10">
            <a:alphaModFix/>
          </a:blip>
          <a:srcRect/>
          <a:stretch/>
        </p:blipFill>
        <p:spPr>
          <a:xfrm>
            <a:off x="5941255" y="293444"/>
            <a:ext cx="6122927" cy="6638297"/>
          </a:xfrm>
          <a:prstGeom prst="rect">
            <a:avLst/>
          </a:prstGeom>
          <a:noFill/>
          <a:ln>
            <a:noFill/>
          </a:ln>
        </p:spPr>
      </p:pic>
    </p:spTree>
    <p:extLst>
      <p:ext uri="{BB962C8B-B14F-4D97-AF65-F5344CB8AC3E}">
        <p14:creationId xmlns:p14="http://schemas.microsoft.com/office/powerpoint/2010/main" val="2841184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14"/>
          <p:cNvSpPr txBox="1"/>
          <p:nvPr/>
        </p:nvSpPr>
        <p:spPr>
          <a:xfrm>
            <a:off x="5927642" y="1493753"/>
            <a:ext cx="6092080" cy="4880542"/>
          </a:xfrm>
          <a:prstGeom prst="rect">
            <a:avLst/>
          </a:prstGeom>
          <a:noFill/>
          <a:ln>
            <a:noFill/>
          </a:ln>
        </p:spPr>
        <p:txBody>
          <a:bodyPr spcFirstLastPara="1" wrap="square" lIns="0" tIns="0" rIns="0" bIns="0" anchor="t" anchorCtr="0">
            <a:noAutofit/>
          </a:bodyPr>
          <a:lstStyle/>
          <a:p>
            <a:pPr marL="342900" lvl="0" indent="-342900">
              <a:buSzPts val="2600"/>
              <a:buFont typeface="Arial" panose="020B0604020202020204" pitchFamily="34" charset="0"/>
              <a:buChar char="•"/>
            </a:pPr>
            <a:r>
              <a:rPr lang="en-US" sz="2400" dirty="0">
                <a:latin typeface="Corbel"/>
                <a:ea typeface="Corbel"/>
                <a:cs typeface="Corbel"/>
                <a:sym typeface="Corbel"/>
              </a:rPr>
              <a:t>ELIXIR Nodes build local bioinformatics capacity throughout Europe</a:t>
            </a:r>
          </a:p>
          <a:p>
            <a:pPr marL="342900" lvl="0" indent="-342900">
              <a:buSzPts val="2600"/>
              <a:buFont typeface="Arial" panose="020B0604020202020204" pitchFamily="34" charset="0"/>
              <a:buChar char="•"/>
            </a:pPr>
            <a:endParaRPr lang="en-US" sz="2400" dirty="0">
              <a:latin typeface="Corbel"/>
              <a:ea typeface="Corbel"/>
              <a:cs typeface="Corbel"/>
              <a:sym typeface="Corbel"/>
            </a:endParaRPr>
          </a:p>
          <a:p>
            <a:pPr marL="342900" lvl="0" indent="-342900">
              <a:buSzPts val="2600"/>
              <a:buFont typeface="Arial" panose="020B0604020202020204" pitchFamily="34" charset="0"/>
              <a:buChar char="•"/>
            </a:pPr>
            <a:r>
              <a:rPr lang="en-US" sz="2400" dirty="0">
                <a:latin typeface="Corbel"/>
                <a:ea typeface="Corbel"/>
                <a:cs typeface="Corbel"/>
                <a:sym typeface="Corbel"/>
              </a:rPr>
              <a:t>ELIXIR Nodes builds on national strengths and priorities</a:t>
            </a:r>
          </a:p>
          <a:p>
            <a:pPr marL="342900" lvl="0" indent="-342900">
              <a:buSzPts val="2600"/>
              <a:buFont typeface="Arial" panose="020B0604020202020204" pitchFamily="34" charset="0"/>
              <a:buChar char="•"/>
            </a:pPr>
            <a:endParaRPr lang="en-US" sz="2400" dirty="0">
              <a:latin typeface="Corbel"/>
              <a:ea typeface="Corbel"/>
              <a:cs typeface="Corbel"/>
              <a:sym typeface="Corbel"/>
            </a:endParaRPr>
          </a:p>
          <a:p>
            <a:pPr marL="342900" lvl="0" indent="-342900">
              <a:buSzPts val="2600"/>
              <a:buFont typeface="Arial" panose="020B0604020202020204" pitchFamily="34" charset="0"/>
              <a:buChar char="•"/>
            </a:pPr>
            <a:r>
              <a:rPr lang="en-US" sz="2400" dirty="0">
                <a:latin typeface="Corbel"/>
                <a:ea typeface="Corbel"/>
                <a:cs typeface="Corbel"/>
                <a:sym typeface="Corbel"/>
              </a:rPr>
              <a:t>Nodes funded by national agencies</a:t>
            </a:r>
          </a:p>
          <a:p>
            <a:pPr marL="342900" lvl="0" indent="-342900">
              <a:buSzPts val="2600"/>
              <a:buFont typeface="Arial" panose="020B0604020202020204" pitchFamily="34" charset="0"/>
              <a:buChar char="•"/>
            </a:pPr>
            <a:endParaRPr lang="en-US" sz="2400" dirty="0">
              <a:latin typeface="Corbel"/>
              <a:sym typeface="Corbel"/>
            </a:endParaRPr>
          </a:p>
          <a:p>
            <a:pPr marL="342900" indent="-342900">
              <a:buSzPts val="2600"/>
              <a:buFont typeface="Arial" panose="020B0604020202020204" pitchFamily="34" charset="0"/>
              <a:buChar char="•"/>
            </a:pPr>
            <a:r>
              <a:rPr lang="en-US" sz="2400" dirty="0">
                <a:latin typeface="Corbel"/>
                <a:ea typeface="Corbel"/>
                <a:cs typeface="Corbel"/>
                <a:sym typeface="Corbel"/>
              </a:rPr>
              <a:t>ELIXIR Hub funded  jointly by ELIXIR member states</a:t>
            </a:r>
            <a:endParaRPr lang="en-US" sz="2400" dirty="0"/>
          </a:p>
          <a:p>
            <a:pPr marL="342900" lvl="0" indent="-342900">
              <a:buSzPts val="2600"/>
              <a:buFont typeface="Arial" panose="020B0604020202020204" pitchFamily="34" charset="0"/>
              <a:buChar char="•"/>
            </a:pPr>
            <a:endParaRPr lang="en-US" sz="2400" dirty="0"/>
          </a:p>
          <a:p>
            <a:pPr marL="342900" lvl="0" indent="-342900">
              <a:buSzPts val="2600"/>
              <a:buFont typeface="Arial" panose="020B0604020202020204" pitchFamily="34" charset="0"/>
              <a:buChar char="•"/>
            </a:pPr>
            <a:endParaRPr sz="2400" dirty="0">
              <a:solidFill>
                <a:srgbClr val="002060"/>
              </a:solidFill>
            </a:endParaRPr>
          </a:p>
        </p:txBody>
      </p:sp>
      <p:sp>
        <p:nvSpPr>
          <p:cNvPr id="5" name="Google Shape;106;p13">
            <a:extLst>
              <a:ext uri="{FF2B5EF4-FFF2-40B4-BE49-F238E27FC236}">
                <a16:creationId xmlns:a16="http://schemas.microsoft.com/office/drawing/2014/main" id="{A96F6112-333A-EB48-A91D-C2BAC2082955}"/>
              </a:ext>
            </a:extLst>
          </p:cNvPr>
          <p:cNvSpPr txBox="1">
            <a:spLocks/>
          </p:cNvSpPr>
          <p:nvPr/>
        </p:nvSpPr>
        <p:spPr>
          <a:xfrm>
            <a:off x="729612" y="411956"/>
            <a:ext cx="9607084" cy="66575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200"/>
              <a:buFont typeface="Corbel"/>
              <a:buNone/>
              <a:defRPr sz="3200" b="0" i="0" u="none" strike="noStrike" cap="none">
                <a:solidFill>
                  <a:schemeClr val="accent1"/>
                </a:solidFill>
                <a:latin typeface="Corbel"/>
                <a:ea typeface="Corbel"/>
                <a:cs typeface="Corbel"/>
                <a:sym typeface="Corbel"/>
              </a:defRPr>
            </a:lvl1pPr>
            <a:lvl2pPr marR="0" lvl="1"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2pPr>
            <a:lvl3pPr marR="0" lvl="2"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3pPr>
            <a:lvl4pPr marR="0" lvl="3"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4pPr>
            <a:lvl5pPr marR="0" lvl="4"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5pPr>
            <a:lvl6pPr marR="0" lvl="5"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6pPr>
            <a:lvl7pPr marR="0" lvl="6"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7pPr>
            <a:lvl8pPr marR="0" lvl="7"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8pPr>
            <a:lvl9pPr marR="0" lvl="8"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9pPr>
          </a:lstStyle>
          <a:p>
            <a:pPr>
              <a:buSzPts val="3600"/>
            </a:pPr>
            <a:r>
              <a:rPr lang="en-US" sz="3600" dirty="0"/>
              <a:t>ELIXIR distributed European infrastructure</a:t>
            </a:r>
            <a:endParaRPr lang="en-US" dirty="0"/>
          </a:p>
        </p:txBody>
      </p:sp>
      <p:pic>
        <p:nvPicPr>
          <p:cNvPr id="6" name="Picture 5">
            <a:extLst>
              <a:ext uri="{FF2B5EF4-FFF2-40B4-BE49-F238E27FC236}">
                <a16:creationId xmlns:a16="http://schemas.microsoft.com/office/drawing/2014/main" id="{A4D95869-1F36-F442-B590-86B740BAD41F}"/>
              </a:ext>
            </a:extLst>
          </p:cNvPr>
          <p:cNvPicPr>
            <a:picLocks noChangeAspect="1"/>
          </p:cNvPicPr>
          <p:nvPr/>
        </p:nvPicPr>
        <p:blipFill>
          <a:blip r:embed="rId3"/>
          <a:stretch>
            <a:fillRect/>
          </a:stretch>
        </p:blipFill>
        <p:spPr>
          <a:xfrm>
            <a:off x="729612" y="1493753"/>
            <a:ext cx="4464496" cy="44644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124819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14"/>
          <p:cNvSpPr txBox="1"/>
          <p:nvPr/>
        </p:nvSpPr>
        <p:spPr>
          <a:xfrm>
            <a:off x="5927642" y="834106"/>
            <a:ext cx="6092080" cy="5540189"/>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600"/>
              <a:buFont typeface="Corbel"/>
              <a:buNone/>
            </a:pPr>
            <a:r>
              <a:rPr lang="en-US" sz="2600" b="0" i="0" u="none" strike="noStrike" cap="none" dirty="0">
                <a:solidFill>
                  <a:srgbClr val="000000"/>
                </a:solidFill>
                <a:latin typeface="Corbel"/>
                <a:ea typeface="Corbel"/>
                <a:cs typeface="Corbel"/>
                <a:sym typeface="Corbel"/>
              </a:rPr>
              <a:t>Five technical platforms :</a:t>
            </a:r>
          </a:p>
          <a:p>
            <a:pPr marL="457200" lvl="3" indent="-457200">
              <a:buSzPts val="2600"/>
              <a:buFont typeface="Arial" panose="020B0604020202020204" pitchFamily="34" charset="0"/>
              <a:buChar char="•"/>
            </a:pPr>
            <a:r>
              <a:rPr lang="en-US" sz="2000" b="0" i="0" u="none" strike="noStrike" cap="none" dirty="0">
                <a:solidFill>
                  <a:schemeClr val="accent3"/>
                </a:solidFill>
                <a:latin typeface="Corbel"/>
                <a:ea typeface="Corbel"/>
                <a:cs typeface="Corbel"/>
                <a:sym typeface="Corbel"/>
              </a:rPr>
              <a:t>Compute</a:t>
            </a:r>
            <a:endParaRPr lang="en-US" sz="2000" dirty="0">
              <a:latin typeface="Corbel"/>
              <a:ea typeface="Corbel"/>
              <a:cs typeface="Corbel"/>
              <a:sym typeface="Corbel"/>
            </a:endParaRPr>
          </a:p>
          <a:p>
            <a:pPr marL="457200" lvl="3" indent="-457200">
              <a:buSzPts val="2600"/>
              <a:buFont typeface="Arial" panose="020B0604020202020204" pitchFamily="34" charset="0"/>
              <a:buChar char="•"/>
            </a:pPr>
            <a:r>
              <a:rPr lang="en-US" sz="2000" b="0" i="0" u="none" strike="noStrike" cap="none" dirty="0">
                <a:solidFill>
                  <a:schemeClr val="accent3"/>
                </a:solidFill>
                <a:latin typeface="Corbel"/>
                <a:ea typeface="Corbel"/>
                <a:cs typeface="Corbel"/>
                <a:sym typeface="Corbel"/>
              </a:rPr>
              <a:t>Data</a:t>
            </a:r>
            <a:endParaRPr lang="en-US" sz="2000" dirty="0">
              <a:latin typeface="Corbel"/>
              <a:ea typeface="Corbel"/>
              <a:cs typeface="Corbel"/>
              <a:sym typeface="Corbel"/>
            </a:endParaRPr>
          </a:p>
          <a:p>
            <a:pPr marL="457200" lvl="3" indent="-457200">
              <a:buSzPts val="2600"/>
              <a:buFont typeface="Arial" panose="020B0604020202020204" pitchFamily="34" charset="0"/>
              <a:buChar char="•"/>
            </a:pPr>
            <a:r>
              <a:rPr lang="en-US" sz="2000" b="0" i="0" u="none" strike="noStrike" cap="none" dirty="0">
                <a:solidFill>
                  <a:schemeClr val="accent3"/>
                </a:solidFill>
                <a:latin typeface="Corbel"/>
                <a:ea typeface="Corbel"/>
                <a:cs typeface="Corbel"/>
                <a:sym typeface="Corbel"/>
              </a:rPr>
              <a:t>Tools</a:t>
            </a:r>
          </a:p>
          <a:p>
            <a:pPr marL="457200" lvl="3" indent="-457200">
              <a:buSzPts val="2600"/>
              <a:buFont typeface="Arial" panose="020B0604020202020204" pitchFamily="34" charset="0"/>
              <a:buChar char="•"/>
            </a:pPr>
            <a:r>
              <a:rPr lang="en-US" sz="2000" b="0" i="0" u="none" strike="noStrike" cap="none" dirty="0">
                <a:solidFill>
                  <a:schemeClr val="accent3"/>
                </a:solidFill>
                <a:latin typeface="Corbel"/>
                <a:ea typeface="Corbel"/>
                <a:cs typeface="Corbel"/>
                <a:sym typeface="Corbel"/>
              </a:rPr>
              <a:t>Interoperability</a:t>
            </a:r>
            <a:endParaRPr lang="en-US" sz="2000" dirty="0">
              <a:solidFill>
                <a:schemeClr val="accent3"/>
              </a:solidFill>
              <a:latin typeface="Corbel"/>
              <a:ea typeface="Corbel"/>
              <a:cs typeface="Corbel"/>
              <a:sym typeface="Corbel"/>
            </a:endParaRPr>
          </a:p>
          <a:p>
            <a:pPr marL="457200" lvl="3" indent="-457200">
              <a:buSzPts val="2600"/>
              <a:buFont typeface="Arial" panose="020B0604020202020204" pitchFamily="34" charset="0"/>
              <a:buChar char="•"/>
            </a:pPr>
            <a:r>
              <a:rPr lang="en-US" sz="2000" b="0" i="0" u="none" strike="noStrike" cap="none" dirty="0">
                <a:solidFill>
                  <a:schemeClr val="accent3"/>
                </a:solidFill>
                <a:latin typeface="Corbel"/>
                <a:ea typeface="Corbel"/>
                <a:cs typeface="Corbel"/>
                <a:sym typeface="Corbel"/>
              </a:rPr>
              <a:t>Training </a:t>
            </a:r>
            <a:endParaRPr sz="2400" b="0" i="0" u="none" strike="noStrike" cap="none" dirty="0">
              <a:solidFill>
                <a:schemeClr val="accent3"/>
              </a:solidFill>
              <a:latin typeface="Arial"/>
              <a:ea typeface="Arial"/>
              <a:cs typeface="Arial"/>
              <a:sym typeface="Arial"/>
            </a:endParaRPr>
          </a:p>
          <a:p>
            <a:pPr marL="0" marR="0" lvl="0" indent="0" algn="l" rtl="0">
              <a:lnSpc>
                <a:spcPct val="100000"/>
              </a:lnSpc>
              <a:spcBef>
                <a:spcPts val="600"/>
              </a:spcBef>
              <a:spcAft>
                <a:spcPts val="0"/>
              </a:spcAft>
              <a:buClr>
                <a:srgbClr val="000000"/>
              </a:buClr>
              <a:buSzPts val="2600"/>
              <a:buFont typeface="Corbel"/>
              <a:buNone/>
            </a:pPr>
            <a:r>
              <a:rPr lang="en-US" sz="2600" b="0" i="0" u="none" strike="noStrike" cap="none" dirty="0">
                <a:solidFill>
                  <a:srgbClr val="000000"/>
                </a:solidFill>
                <a:latin typeface="Corbel"/>
                <a:ea typeface="Corbel"/>
                <a:cs typeface="Corbel"/>
                <a:sym typeface="Corbel"/>
              </a:rPr>
              <a:t>Complemented by Communities:</a:t>
            </a:r>
          </a:p>
          <a:p>
            <a:pPr marL="457200" marR="0" lvl="0" indent="-457200" algn="l" rtl="0">
              <a:lnSpc>
                <a:spcPct val="100000"/>
              </a:lnSpc>
              <a:spcBef>
                <a:spcPts val="600"/>
              </a:spcBef>
              <a:spcAft>
                <a:spcPts val="0"/>
              </a:spcAft>
              <a:buClr>
                <a:srgbClr val="000000"/>
              </a:buClr>
              <a:buSzPts val="2600"/>
              <a:buFont typeface="Arial" panose="020B0604020202020204" pitchFamily="34" charset="0"/>
              <a:buChar char="•"/>
            </a:pPr>
            <a:r>
              <a:rPr lang="en-US" sz="2000" b="0" i="0" u="none" strike="noStrike" cap="none" dirty="0">
                <a:solidFill>
                  <a:srgbClr val="002060"/>
                </a:solidFill>
                <a:latin typeface="Corbel"/>
                <a:ea typeface="Corbel"/>
                <a:cs typeface="Corbel"/>
                <a:sym typeface="Corbel"/>
              </a:rPr>
              <a:t>Marine metagenomics</a:t>
            </a:r>
            <a:endParaRPr lang="en-US" sz="2000" dirty="0">
              <a:solidFill>
                <a:srgbClr val="002060"/>
              </a:solidFill>
              <a:latin typeface="Corbel"/>
              <a:ea typeface="Corbel"/>
              <a:cs typeface="Corbel"/>
              <a:sym typeface="Corbel"/>
            </a:endParaRPr>
          </a:p>
          <a:p>
            <a:pPr marL="457200" marR="0" lvl="0" indent="-457200" algn="l" rtl="0">
              <a:lnSpc>
                <a:spcPct val="100000"/>
              </a:lnSpc>
              <a:spcBef>
                <a:spcPts val="600"/>
              </a:spcBef>
              <a:spcAft>
                <a:spcPts val="0"/>
              </a:spcAft>
              <a:buClr>
                <a:srgbClr val="000000"/>
              </a:buClr>
              <a:buSzPts val="2600"/>
              <a:buFont typeface="Arial" panose="020B0604020202020204" pitchFamily="34" charset="0"/>
              <a:buChar char="•"/>
            </a:pPr>
            <a:r>
              <a:rPr lang="en-US" sz="2000" b="0" i="0" u="none" strike="noStrike" cap="none" dirty="0">
                <a:solidFill>
                  <a:srgbClr val="002060"/>
                </a:solidFill>
                <a:latin typeface="Corbel"/>
                <a:ea typeface="Corbel"/>
                <a:cs typeface="Corbel"/>
                <a:sym typeface="Corbel"/>
              </a:rPr>
              <a:t>Plants sciences</a:t>
            </a:r>
            <a:endParaRPr lang="en-US" sz="2000" dirty="0">
              <a:solidFill>
                <a:srgbClr val="002060"/>
              </a:solidFill>
              <a:latin typeface="Corbel"/>
              <a:ea typeface="Corbel"/>
              <a:cs typeface="Corbel"/>
              <a:sym typeface="Corbel"/>
            </a:endParaRPr>
          </a:p>
          <a:p>
            <a:pPr marL="457200" marR="0" lvl="0" indent="-457200" algn="l" rtl="0">
              <a:lnSpc>
                <a:spcPct val="100000"/>
              </a:lnSpc>
              <a:spcBef>
                <a:spcPts val="600"/>
              </a:spcBef>
              <a:spcAft>
                <a:spcPts val="0"/>
              </a:spcAft>
              <a:buClr>
                <a:srgbClr val="000000"/>
              </a:buClr>
              <a:buSzPts val="2600"/>
              <a:buFont typeface="Arial" panose="020B0604020202020204" pitchFamily="34" charset="0"/>
              <a:buChar char="•"/>
            </a:pPr>
            <a:r>
              <a:rPr lang="en-US" sz="2000" b="0" i="0" u="none" strike="noStrike" cap="none" dirty="0">
                <a:solidFill>
                  <a:srgbClr val="002060"/>
                </a:solidFill>
                <a:latin typeface="Corbel"/>
                <a:ea typeface="Corbel"/>
                <a:cs typeface="Corbel"/>
                <a:sym typeface="Corbel"/>
              </a:rPr>
              <a:t>Proteomics, Metabolomics</a:t>
            </a:r>
            <a:endParaRPr lang="en-US" sz="2000" dirty="0">
              <a:solidFill>
                <a:srgbClr val="002060"/>
              </a:solidFill>
              <a:latin typeface="Corbel"/>
              <a:ea typeface="Corbel"/>
              <a:cs typeface="Corbel"/>
              <a:sym typeface="Corbel"/>
            </a:endParaRPr>
          </a:p>
          <a:p>
            <a:pPr marL="457200" marR="0" lvl="0" indent="-457200" algn="l" rtl="0">
              <a:lnSpc>
                <a:spcPct val="100000"/>
              </a:lnSpc>
              <a:spcBef>
                <a:spcPts val="600"/>
              </a:spcBef>
              <a:spcAft>
                <a:spcPts val="0"/>
              </a:spcAft>
              <a:buClr>
                <a:srgbClr val="000000"/>
              </a:buClr>
              <a:buSzPts val="2600"/>
              <a:buFont typeface="Arial" panose="020B0604020202020204" pitchFamily="34" charset="0"/>
              <a:buChar char="•"/>
            </a:pPr>
            <a:r>
              <a:rPr lang="en-US" sz="2000" b="0" i="0" u="none" strike="noStrike" cap="none" dirty="0">
                <a:solidFill>
                  <a:srgbClr val="002060"/>
                </a:solidFill>
                <a:latin typeface="Corbel"/>
                <a:ea typeface="Corbel"/>
                <a:cs typeface="Corbel"/>
                <a:sym typeface="Corbel"/>
              </a:rPr>
              <a:t>Galaxy</a:t>
            </a:r>
          </a:p>
          <a:p>
            <a:pPr marL="457200" marR="0" lvl="0" indent="-457200" algn="l" rtl="0">
              <a:lnSpc>
                <a:spcPct val="100000"/>
              </a:lnSpc>
              <a:spcBef>
                <a:spcPts val="600"/>
              </a:spcBef>
              <a:spcAft>
                <a:spcPts val="0"/>
              </a:spcAft>
              <a:buClr>
                <a:srgbClr val="000000"/>
              </a:buClr>
              <a:buSzPts val="2600"/>
              <a:buFont typeface="Arial" panose="020B0604020202020204" pitchFamily="34" charset="0"/>
              <a:buChar char="•"/>
            </a:pPr>
            <a:r>
              <a:rPr lang="en-US" sz="2000" b="0" i="0" u="none" strike="noStrike" cap="none" dirty="0">
                <a:solidFill>
                  <a:srgbClr val="002060"/>
                </a:solidFill>
                <a:latin typeface="Corbel"/>
                <a:ea typeface="Corbel"/>
                <a:cs typeface="Corbel"/>
                <a:sym typeface="Corbel"/>
              </a:rPr>
              <a:t>Human Data Communities (Rare diseases, Federated human data, Human copy number variation)</a:t>
            </a:r>
          </a:p>
          <a:p>
            <a:pPr marL="457200" marR="0" lvl="0" indent="-457200" algn="l" rtl="0">
              <a:lnSpc>
                <a:spcPct val="100000"/>
              </a:lnSpc>
              <a:spcBef>
                <a:spcPts val="600"/>
              </a:spcBef>
              <a:spcAft>
                <a:spcPts val="0"/>
              </a:spcAft>
              <a:buClr>
                <a:srgbClr val="000000"/>
              </a:buClr>
              <a:buSzPts val="2600"/>
              <a:buFont typeface="Arial" panose="020B0604020202020204" pitchFamily="34" charset="0"/>
              <a:buChar char="•"/>
            </a:pPr>
            <a:r>
              <a:rPr lang="en-US" sz="2000" b="0" i="0" u="none" strike="noStrike" cap="none" dirty="0">
                <a:solidFill>
                  <a:srgbClr val="002060"/>
                </a:solidFill>
                <a:latin typeface="Corbel"/>
                <a:ea typeface="Corbel"/>
                <a:cs typeface="Corbel"/>
                <a:sym typeface="Corbel"/>
              </a:rPr>
              <a:t>Intrinsically Disordered Proteins </a:t>
            </a:r>
          </a:p>
          <a:p>
            <a:pPr marL="457200" marR="0" lvl="0" indent="-457200" algn="l" rtl="0">
              <a:lnSpc>
                <a:spcPct val="100000"/>
              </a:lnSpc>
              <a:spcBef>
                <a:spcPts val="600"/>
              </a:spcBef>
              <a:spcAft>
                <a:spcPts val="0"/>
              </a:spcAft>
              <a:buClr>
                <a:srgbClr val="000000"/>
              </a:buClr>
              <a:buSzPts val="2600"/>
              <a:buFont typeface="Arial" panose="020B0604020202020204" pitchFamily="34" charset="0"/>
              <a:buChar char="•"/>
            </a:pPr>
            <a:r>
              <a:rPr lang="en-US" sz="2000" b="0" i="0" u="none" strike="noStrike" cap="none" dirty="0">
                <a:solidFill>
                  <a:srgbClr val="002060"/>
                </a:solidFill>
                <a:latin typeface="Corbel"/>
                <a:ea typeface="Corbel"/>
                <a:cs typeface="Corbel"/>
                <a:sym typeface="Corbel"/>
              </a:rPr>
              <a:t>Microbial biotechnology</a:t>
            </a:r>
            <a:endParaRPr sz="2000" dirty="0">
              <a:solidFill>
                <a:srgbClr val="002060"/>
              </a:solidFill>
            </a:endParaRPr>
          </a:p>
        </p:txBody>
      </p:sp>
      <p:pic>
        <p:nvPicPr>
          <p:cNvPr id="122" name="Google Shape;122;p14" descr="How we work_Infographic.png"/>
          <p:cNvPicPr preferRelativeResize="0"/>
          <p:nvPr/>
        </p:nvPicPr>
        <p:blipFill rotWithShape="1">
          <a:blip r:embed="rId3">
            <a:alphaModFix/>
          </a:blip>
          <a:srcRect/>
          <a:stretch/>
        </p:blipFill>
        <p:spPr>
          <a:xfrm>
            <a:off x="201234" y="886379"/>
            <a:ext cx="5328842" cy="5328842"/>
          </a:xfrm>
          <a:prstGeom prst="rect">
            <a:avLst/>
          </a:prstGeom>
          <a:noFill/>
          <a:ln>
            <a:noFill/>
          </a:ln>
        </p:spPr>
      </p:pic>
      <p:sp>
        <p:nvSpPr>
          <p:cNvPr id="5" name="Google Shape;106;p13">
            <a:extLst>
              <a:ext uri="{FF2B5EF4-FFF2-40B4-BE49-F238E27FC236}">
                <a16:creationId xmlns:a16="http://schemas.microsoft.com/office/drawing/2014/main" id="{A96F6112-333A-EB48-A91D-C2BAC2082955}"/>
              </a:ext>
            </a:extLst>
          </p:cNvPr>
          <p:cNvSpPr txBox="1">
            <a:spLocks/>
          </p:cNvSpPr>
          <p:nvPr/>
        </p:nvSpPr>
        <p:spPr>
          <a:xfrm>
            <a:off x="729612" y="411956"/>
            <a:ext cx="7418155" cy="66575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200"/>
              <a:buFont typeface="Corbel"/>
              <a:buNone/>
              <a:defRPr sz="3200" b="0" i="0" u="none" strike="noStrike" cap="none">
                <a:solidFill>
                  <a:schemeClr val="accent1"/>
                </a:solidFill>
                <a:latin typeface="Corbel"/>
                <a:ea typeface="Corbel"/>
                <a:cs typeface="Corbel"/>
                <a:sym typeface="Corbel"/>
              </a:defRPr>
            </a:lvl1pPr>
            <a:lvl2pPr marR="0" lvl="1"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2pPr>
            <a:lvl3pPr marR="0" lvl="2"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3pPr>
            <a:lvl4pPr marR="0" lvl="3"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4pPr>
            <a:lvl5pPr marR="0" lvl="4"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5pPr>
            <a:lvl6pPr marR="0" lvl="5"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6pPr>
            <a:lvl7pPr marR="0" lvl="6"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7pPr>
            <a:lvl8pPr marR="0" lvl="7"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8pPr>
            <a:lvl9pPr marR="0" lvl="8"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9pPr>
          </a:lstStyle>
          <a:p>
            <a:pPr>
              <a:buSzPts val="3600"/>
            </a:pPr>
            <a:r>
              <a:rPr lang="en-US" sz="3600" dirty="0"/>
              <a:t>ELIXIR structure</a:t>
            </a:r>
            <a:endParaRPr lang="en-US" dirty="0"/>
          </a:p>
        </p:txBody>
      </p:sp>
    </p:spTree>
    <p:extLst>
      <p:ext uri="{BB962C8B-B14F-4D97-AF65-F5344CB8AC3E}">
        <p14:creationId xmlns:p14="http://schemas.microsoft.com/office/powerpoint/2010/main" val="2902116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6" name="Google Shape;141;p17" descr="Content Placeholder 9">
            <a:extLst>
              <a:ext uri="{FF2B5EF4-FFF2-40B4-BE49-F238E27FC236}">
                <a16:creationId xmlns:a16="http://schemas.microsoft.com/office/drawing/2014/main" id="{8FA01B3A-6717-CA44-B411-3B85662159B8}"/>
              </a:ext>
            </a:extLst>
          </p:cNvPr>
          <p:cNvPicPr preferRelativeResize="0"/>
          <p:nvPr/>
        </p:nvPicPr>
        <p:blipFill rotWithShape="1">
          <a:blip r:embed="rId3">
            <a:alphaModFix/>
          </a:blip>
          <a:srcRect/>
          <a:stretch/>
        </p:blipFill>
        <p:spPr>
          <a:xfrm>
            <a:off x="622851" y="1004748"/>
            <a:ext cx="4505739" cy="5369547"/>
          </a:xfrm>
          <a:prstGeom prst="rect">
            <a:avLst/>
          </a:prstGeom>
          <a:noFill/>
          <a:ln>
            <a:noFill/>
          </a:ln>
        </p:spPr>
      </p:pic>
      <p:sp>
        <p:nvSpPr>
          <p:cNvPr id="121" name="Google Shape;121;p14"/>
          <p:cNvSpPr txBox="1"/>
          <p:nvPr/>
        </p:nvSpPr>
        <p:spPr>
          <a:xfrm>
            <a:off x="5927642" y="1895061"/>
            <a:ext cx="6092080" cy="4479234"/>
          </a:xfrm>
          <a:prstGeom prst="rect">
            <a:avLst/>
          </a:prstGeom>
          <a:noFill/>
          <a:ln>
            <a:noFill/>
          </a:ln>
        </p:spPr>
        <p:txBody>
          <a:bodyPr spcFirstLastPara="1" wrap="square" lIns="0" tIns="0" rIns="0" bIns="0" anchor="t" anchorCtr="0">
            <a:noAutofit/>
          </a:bodyPr>
          <a:lstStyle/>
          <a:p>
            <a:pPr marL="342900" indent="-342900">
              <a:buSzPts val="2400"/>
              <a:buFont typeface="Corbel"/>
              <a:buChar char="•"/>
            </a:pPr>
            <a:r>
              <a:rPr lang="en-US" sz="2400" dirty="0">
                <a:solidFill>
                  <a:srgbClr val="002060"/>
                </a:solidFill>
                <a:latin typeface="Corbel" panose="020B0503020204020204" pitchFamily="34" charset="0"/>
              </a:rPr>
              <a:t>Accessed internationally</a:t>
            </a:r>
          </a:p>
          <a:p>
            <a:pPr marL="342900" indent="-342900">
              <a:buSzPts val="2400"/>
              <a:buFont typeface="Corbel"/>
              <a:buChar char="•"/>
            </a:pPr>
            <a:r>
              <a:rPr lang="en-US" sz="2400" dirty="0">
                <a:solidFill>
                  <a:srgbClr val="002060"/>
                </a:solidFill>
                <a:latin typeface="Corbel" panose="020B0503020204020204" pitchFamily="34" charset="0"/>
              </a:rPr>
              <a:t>Operated at national level by ELIXIR Nodes</a:t>
            </a:r>
          </a:p>
          <a:p>
            <a:pPr marL="342900" indent="-342900">
              <a:buSzPts val="2400"/>
              <a:buFont typeface="Corbel"/>
              <a:buChar char="•"/>
            </a:pPr>
            <a:r>
              <a:rPr lang="en-US" sz="2400" dirty="0">
                <a:solidFill>
                  <a:srgbClr val="002060"/>
                </a:solidFill>
                <a:latin typeface="Corbel" panose="020B0503020204020204" pitchFamily="34" charset="0"/>
              </a:rPr>
              <a:t>Funded by national and international schemes</a:t>
            </a:r>
          </a:p>
          <a:p>
            <a:pPr marL="342900" indent="-342900">
              <a:buSzPts val="2400"/>
              <a:buFont typeface="Corbel"/>
              <a:buChar char="•"/>
            </a:pPr>
            <a:r>
              <a:rPr lang="en-US" sz="2400" dirty="0">
                <a:solidFill>
                  <a:srgbClr val="002060"/>
                </a:solidFill>
                <a:latin typeface="Corbel" panose="020B0503020204020204" pitchFamily="34" charset="0"/>
              </a:rPr>
              <a:t>Held together by ELIXIR’s technical </a:t>
            </a:r>
            <a:r>
              <a:rPr lang="en-US" sz="2400" dirty="0" err="1">
                <a:solidFill>
                  <a:srgbClr val="002060"/>
                </a:solidFill>
                <a:latin typeface="Corbel" panose="020B0503020204020204" pitchFamily="34" charset="0"/>
              </a:rPr>
              <a:t>programme</a:t>
            </a:r>
            <a:endParaRPr lang="en-US" sz="2400" dirty="0">
              <a:solidFill>
                <a:srgbClr val="002060"/>
              </a:solidFill>
              <a:latin typeface="Corbel" panose="020B0503020204020204" pitchFamily="34" charset="0"/>
            </a:endParaRPr>
          </a:p>
          <a:p>
            <a:pPr marL="0" marR="0" lvl="0" indent="0" algn="l" rtl="0">
              <a:lnSpc>
                <a:spcPct val="100000"/>
              </a:lnSpc>
              <a:spcBef>
                <a:spcPts val="0"/>
              </a:spcBef>
              <a:spcAft>
                <a:spcPts val="0"/>
              </a:spcAft>
              <a:buClr>
                <a:srgbClr val="000000"/>
              </a:buClr>
              <a:buSzPts val="2600"/>
              <a:buFont typeface="Corbel"/>
              <a:buNone/>
            </a:pPr>
            <a:endParaRPr sz="2400" dirty="0">
              <a:solidFill>
                <a:srgbClr val="002060"/>
              </a:solidFill>
            </a:endParaRPr>
          </a:p>
        </p:txBody>
      </p:sp>
      <p:sp>
        <p:nvSpPr>
          <p:cNvPr id="5" name="Google Shape;106;p13">
            <a:extLst>
              <a:ext uri="{FF2B5EF4-FFF2-40B4-BE49-F238E27FC236}">
                <a16:creationId xmlns:a16="http://schemas.microsoft.com/office/drawing/2014/main" id="{A96F6112-333A-EB48-A91D-C2BAC2082955}"/>
              </a:ext>
            </a:extLst>
          </p:cNvPr>
          <p:cNvSpPr txBox="1">
            <a:spLocks/>
          </p:cNvSpPr>
          <p:nvPr/>
        </p:nvSpPr>
        <p:spPr>
          <a:xfrm>
            <a:off x="729612" y="411956"/>
            <a:ext cx="11290110" cy="66575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200"/>
              <a:buFont typeface="Corbel"/>
              <a:buNone/>
              <a:defRPr sz="3200" b="0" i="0" u="none" strike="noStrike" cap="none">
                <a:solidFill>
                  <a:schemeClr val="accent1"/>
                </a:solidFill>
                <a:latin typeface="Corbel"/>
                <a:ea typeface="Corbel"/>
                <a:cs typeface="Corbel"/>
                <a:sym typeface="Corbel"/>
              </a:defRPr>
            </a:lvl1pPr>
            <a:lvl2pPr marR="0" lvl="1"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2pPr>
            <a:lvl3pPr marR="0" lvl="2"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3pPr>
            <a:lvl4pPr marR="0" lvl="3"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4pPr>
            <a:lvl5pPr marR="0" lvl="4"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5pPr>
            <a:lvl6pPr marR="0" lvl="5"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6pPr>
            <a:lvl7pPr marR="0" lvl="6"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7pPr>
            <a:lvl8pPr marR="0" lvl="7"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8pPr>
            <a:lvl9pPr marR="0" lvl="8"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9pPr>
          </a:lstStyle>
          <a:p>
            <a:pPr>
              <a:buSzPts val="3600"/>
            </a:pPr>
            <a:r>
              <a:rPr lang="en-US" sz="3600" dirty="0"/>
              <a:t>ELIXIR services</a:t>
            </a:r>
          </a:p>
        </p:txBody>
      </p:sp>
    </p:spTree>
    <p:extLst>
      <p:ext uri="{BB962C8B-B14F-4D97-AF65-F5344CB8AC3E}">
        <p14:creationId xmlns:p14="http://schemas.microsoft.com/office/powerpoint/2010/main" val="33512958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6" name="Google Shape;141;p17" descr="Content Placeholder 9">
            <a:extLst>
              <a:ext uri="{FF2B5EF4-FFF2-40B4-BE49-F238E27FC236}">
                <a16:creationId xmlns:a16="http://schemas.microsoft.com/office/drawing/2014/main" id="{8FA01B3A-6717-CA44-B411-3B85662159B8}"/>
              </a:ext>
            </a:extLst>
          </p:cNvPr>
          <p:cNvPicPr preferRelativeResize="0"/>
          <p:nvPr/>
        </p:nvPicPr>
        <p:blipFill rotWithShape="1">
          <a:blip r:embed="rId3">
            <a:alphaModFix/>
          </a:blip>
          <a:srcRect/>
          <a:stretch/>
        </p:blipFill>
        <p:spPr>
          <a:xfrm>
            <a:off x="622851" y="1004748"/>
            <a:ext cx="4505739" cy="5369547"/>
          </a:xfrm>
          <a:prstGeom prst="rect">
            <a:avLst/>
          </a:prstGeom>
          <a:noFill/>
          <a:ln>
            <a:noFill/>
          </a:ln>
        </p:spPr>
      </p:pic>
      <p:sp>
        <p:nvSpPr>
          <p:cNvPr id="121" name="Google Shape;121;p14"/>
          <p:cNvSpPr txBox="1"/>
          <p:nvPr/>
        </p:nvSpPr>
        <p:spPr>
          <a:xfrm>
            <a:off x="5927642" y="1895061"/>
            <a:ext cx="6092080" cy="4479234"/>
          </a:xfrm>
          <a:prstGeom prst="rect">
            <a:avLst/>
          </a:prstGeom>
          <a:noFill/>
          <a:ln>
            <a:noFill/>
          </a:ln>
        </p:spPr>
        <p:txBody>
          <a:bodyPr spcFirstLastPara="1" wrap="square" lIns="0" tIns="0" rIns="0" bIns="0" anchor="t" anchorCtr="0">
            <a:noAutofit/>
          </a:bodyPr>
          <a:lstStyle/>
          <a:p>
            <a:pPr marL="342900" indent="-342900">
              <a:buSzPts val="2400"/>
              <a:buFont typeface="Corbel"/>
              <a:buChar char="•"/>
            </a:pPr>
            <a:r>
              <a:rPr lang="en-US" sz="2400" dirty="0">
                <a:solidFill>
                  <a:srgbClr val="002060"/>
                </a:solidFill>
                <a:latin typeface="Corbel" panose="020B0503020204020204" pitchFamily="34" charset="0"/>
              </a:rPr>
              <a:t>Aim to drive the use, re-use and value of life science data</a:t>
            </a:r>
          </a:p>
          <a:p>
            <a:pPr marL="342900" indent="-342900">
              <a:buSzPts val="2400"/>
              <a:buFont typeface="Corbel"/>
              <a:buChar char="•"/>
            </a:pPr>
            <a:r>
              <a:rPr lang="en-US" sz="2400" dirty="0">
                <a:solidFill>
                  <a:srgbClr val="002060"/>
                </a:solidFill>
                <a:latin typeface="Corbel" panose="020B0503020204020204" pitchFamily="34" charset="0"/>
              </a:rPr>
              <a:t>Provide long-term sustainable data resources </a:t>
            </a:r>
          </a:p>
          <a:p>
            <a:pPr lvl="3">
              <a:buSzPts val="2400"/>
            </a:pPr>
            <a:endParaRPr lang="en-US" sz="2400" dirty="0">
              <a:solidFill>
                <a:srgbClr val="002060"/>
              </a:solidFill>
              <a:latin typeface="Corbel" panose="020B0503020204020204" pitchFamily="34" charset="0"/>
            </a:endParaRPr>
          </a:p>
          <a:p>
            <a:pPr marL="342900" lvl="6" indent="-342900">
              <a:buSzPts val="2400"/>
              <a:buFont typeface="Arial" panose="020B0604020202020204" pitchFamily="34" charset="0"/>
              <a:buChar char="•"/>
            </a:pPr>
            <a:r>
              <a:rPr lang="en-US" sz="2400" dirty="0">
                <a:solidFill>
                  <a:srgbClr val="002060"/>
                </a:solidFill>
                <a:latin typeface="Corbel" panose="020B0503020204020204" pitchFamily="34" charset="0"/>
              </a:rPr>
              <a:t>ELIXIR Core Data Resources – </a:t>
            </a:r>
            <a:r>
              <a:rPr lang="en-US" sz="2400" dirty="0" err="1">
                <a:solidFill>
                  <a:srgbClr val="002060"/>
                </a:solidFill>
                <a:latin typeface="Corbel" panose="020B0503020204020204" pitchFamily="34" charset="0"/>
              </a:rPr>
              <a:t>eg.</a:t>
            </a:r>
            <a:r>
              <a:rPr lang="en-US" sz="2400" dirty="0">
                <a:solidFill>
                  <a:srgbClr val="002060"/>
                </a:solidFill>
                <a:latin typeface="Corbel" panose="020B0503020204020204" pitchFamily="34" charset="0"/>
              </a:rPr>
              <a:t> ENA</a:t>
            </a:r>
          </a:p>
          <a:p>
            <a:pPr marL="342900" lvl="6" indent="-342900">
              <a:buSzPts val="2400"/>
              <a:buFont typeface="Arial" panose="020B0604020202020204" pitchFamily="34" charset="0"/>
              <a:buChar char="•"/>
            </a:pPr>
            <a:r>
              <a:rPr lang="en-US" sz="2400" dirty="0">
                <a:solidFill>
                  <a:srgbClr val="002060"/>
                </a:solidFill>
                <a:latin typeface="Corbel" panose="020B0503020204020204" pitchFamily="34" charset="0"/>
              </a:rPr>
              <a:t>ELIXIR Deposition Databases – </a:t>
            </a:r>
            <a:r>
              <a:rPr lang="en-US" sz="2400" dirty="0" err="1">
                <a:solidFill>
                  <a:srgbClr val="002060"/>
                </a:solidFill>
                <a:latin typeface="Corbel" panose="020B0503020204020204" pitchFamily="34" charset="0"/>
              </a:rPr>
              <a:t>eg.</a:t>
            </a:r>
            <a:r>
              <a:rPr lang="en-US" sz="2400" dirty="0">
                <a:solidFill>
                  <a:srgbClr val="002060"/>
                </a:solidFill>
                <a:latin typeface="Corbel" panose="020B0503020204020204" pitchFamily="34" charset="0"/>
              </a:rPr>
              <a:t> </a:t>
            </a:r>
            <a:r>
              <a:rPr lang="en-US" sz="2400" dirty="0" err="1">
                <a:solidFill>
                  <a:srgbClr val="002060"/>
                </a:solidFill>
                <a:latin typeface="Corbel" panose="020B0503020204020204" pitchFamily="34" charset="0"/>
              </a:rPr>
              <a:t>Uniprot</a:t>
            </a:r>
            <a:endParaRPr lang="en-US" sz="2400" dirty="0">
              <a:solidFill>
                <a:srgbClr val="002060"/>
              </a:solidFill>
              <a:latin typeface="Corbel" panose="020B0503020204020204" pitchFamily="34" charset="0"/>
            </a:endParaRPr>
          </a:p>
          <a:p>
            <a:pPr marL="342900" lvl="8" indent="-342900">
              <a:buSzPts val="2400"/>
              <a:buFont typeface="Arial" panose="020B0604020202020204" pitchFamily="34" charset="0"/>
              <a:buChar char="•"/>
            </a:pPr>
            <a:r>
              <a:rPr lang="nb-NO" sz="2400" dirty="0">
                <a:solidFill>
                  <a:srgbClr val="002060"/>
                </a:solidFill>
                <a:latin typeface="Corbel" panose="020B0503020204020204" pitchFamily="34" charset="0"/>
              </a:rPr>
              <a:t>Database services listing</a:t>
            </a:r>
          </a:p>
          <a:p>
            <a:pPr>
              <a:buSzPts val="2400"/>
            </a:pPr>
            <a:endParaRPr sz="2400" dirty="0">
              <a:solidFill>
                <a:srgbClr val="002060"/>
              </a:solidFill>
              <a:latin typeface="Corbel" panose="020B0503020204020204" pitchFamily="34" charset="0"/>
            </a:endParaRPr>
          </a:p>
        </p:txBody>
      </p:sp>
      <p:sp>
        <p:nvSpPr>
          <p:cNvPr id="5" name="Google Shape;106;p13">
            <a:extLst>
              <a:ext uri="{FF2B5EF4-FFF2-40B4-BE49-F238E27FC236}">
                <a16:creationId xmlns:a16="http://schemas.microsoft.com/office/drawing/2014/main" id="{A96F6112-333A-EB48-A91D-C2BAC2082955}"/>
              </a:ext>
            </a:extLst>
          </p:cNvPr>
          <p:cNvSpPr txBox="1">
            <a:spLocks/>
          </p:cNvSpPr>
          <p:nvPr/>
        </p:nvSpPr>
        <p:spPr>
          <a:xfrm>
            <a:off x="729612" y="411956"/>
            <a:ext cx="11290110" cy="66575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200"/>
              <a:buFont typeface="Corbel"/>
              <a:buNone/>
              <a:defRPr sz="3200" b="0" i="0" u="none" strike="noStrike" cap="none">
                <a:solidFill>
                  <a:schemeClr val="accent1"/>
                </a:solidFill>
                <a:latin typeface="Corbel"/>
                <a:ea typeface="Corbel"/>
                <a:cs typeface="Corbel"/>
                <a:sym typeface="Corbel"/>
              </a:defRPr>
            </a:lvl1pPr>
            <a:lvl2pPr marR="0" lvl="1"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2pPr>
            <a:lvl3pPr marR="0" lvl="2"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3pPr>
            <a:lvl4pPr marR="0" lvl="3"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4pPr>
            <a:lvl5pPr marR="0" lvl="4"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5pPr>
            <a:lvl6pPr marR="0" lvl="5"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6pPr>
            <a:lvl7pPr marR="0" lvl="6"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7pPr>
            <a:lvl8pPr marR="0" lvl="7"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8pPr>
            <a:lvl9pPr marR="0" lvl="8"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9pPr>
          </a:lstStyle>
          <a:p>
            <a:pPr>
              <a:buSzPts val="3600"/>
            </a:pPr>
            <a:r>
              <a:rPr lang="en-US" sz="3600" dirty="0"/>
              <a:t>ELIXIR services - Data</a:t>
            </a:r>
          </a:p>
        </p:txBody>
      </p:sp>
      <p:sp>
        <p:nvSpPr>
          <p:cNvPr id="2" name="Rectangle 1">
            <a:extLst>
              <a:ext uri="{FF2B5EF4-FFF2-40B4-BE49-F238E27FC236}">
                <a16:creationId xmlns:a16="http://schemas.microsoft.com/office/drawing/2014/main" id="{A7F7C047-23C8-FB4B-8271-42EF2F381930}"/>
              </a:ext>
            </a:extLst>
          </p:cNvPr>
          <p:cNvSpPr/>
          <p:nvPr/>
        </p:nvSpPr>
        <p:spPr>
          <a:xfrm>
            <a:off x="1828800" y="2001078"/>
            <a:ext cx="2146852" cy="7553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6490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E5A05-E442-4B4B-856C-819F59AC3FE2}"/>
              </a:ext>
            </a:extLst>
          </p:cNvPr>
          <p:cNvSpPr>
            <a:spLocks noGrp="1"/>
          </p:cNvSpPr>
          <p:nvPr>
            <p:ph type="title"/>
          </p:nvPr>
        </p:nvSpPr>
        <p:spPr/>
        <p:txBody>
          <a:bodyPr/>
          <a:lstStyle/>
          <a:p>
            <a:r>
              <a:rPr lang="nb-NO" dirty="0"/>
              <a:t>Time </a:t>
            </a:r>
            <a:r>
              <a:rPr lang="nb-NO" dirty="0" err="1"/>
              <a:t>schedule</a:t>
            </a:r>
            <a:r>
              <a:rPr lang="nb-NO" dirty="0"/>
              <a:t> and </a:t>
            </a:r>
            <a:r>
              <a:rPr lang="nb-NO" dirty="0" err="1"/>
              <a:t>course</a:t>
            </a:r>
            <a:r>
              <a:rPr lang="nb-NO" dirty="0"/>
              <a:t> material</a:t>
            </a:r>
            <a:endParaRPr lang="en-GB" dirty="0"/>
          </a:p>
        </p:txBody>
      </p:sp>
      <p:sp>
        <p:nvSpPr>
          <p:cNvPr id="3" name="Plassholder for innhold 2">
            <a:extLst>
              <a:ext uri="{FF2B5EF4-FFF2-40B4-BE49-F238E27FC236}">
                <a16:creationId xmlns:a16="http://schemas.microsoft.com/office/drawing/2014/main" id="{665DE3ED-08CA-9447-AB27-A7F2594013E4}"/>
              </a:ext>
            </a:extLst>
          </p:cNvPr>
          <p:cNvSpPr txBox="1">
            <a:spLocks/>
          </p:cNvSpPr>
          <p:nvPr/>
        </p:nvSpPr>
        <p:spPr>
          <a:xfrm>
            <a:off x="338202" y="1148752"/>
            <a:ext cx="11523945" cy="5001527"/>
          </a:xfrm>
          <a:prstGeom prst="rect">
            <a:avLst/>
          </a:prstGeom>
        </p:spPr>
        <p:txBody>
          <a:bodyPr numCol="1"/>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3600">
                <a:hlinkClick r:id="rId2"/>
              </a:rPr>
              <a:t>https://elixir.mf.uni-lj.si/course/view.php?id=50</a:t>
            </a:r>
            <a:r>
              <a:rPr lang="en-GB" sz="3600"/>
              <a:t>	</a:t>
            </a:r>
            <a:endParaRPr lang="en-GB" sz="3600" dirty="0"/>
          </a:p>
        </p:txBody>
      </p:sp>
      <p:pic>
        <p:nvPicPr>
          <p:cNvPr id="4" name="Picture 3">
            <a:hlinkClick r:id="rId2"/>
            <a:extLst>
              <a:ext uri="{FF2B5EF4-FFF2-40B4-BE49-F238E27FC236}">
                <a16:creationId xmlns:a16="http://schemas.microsoft.com/office/drawing/2014/main" id="{24AE9294-D492-E44C-8274-30E58A716FE8}"/>
              </a:ext>
            </a:extLst>
          </p:cNvPr>
          <p:cNvPicPr>
            <a:picLocks noChangeAspect="1"/>
          </p:cNvPicPr>
          <p:nvPr/>
        </p:nvPicPr>
        <p:blipFill>
          <a:blip r:embed="rId3"/>
          <a:stretch>
            <a:fillRect/>
          </a:stretch>
        </p:blipFill>
        <p:spPr>
          <a:xfrm>
            <a:off x="234778" y="2193637"/>
            <a:ext cx="11467070" cy="2347061"/>
          </a:xfrm>
          <a:prstGeom prst="rect">
            <a:avLst/>
          </a:prstGeom>
        </p:spPr>
      </p:pic>
    </p:spTree>
    <p:extLst>
      <p:ext uri="{BB962C8B-B14F-4D97-AF65-F5344CB8AC3E}">
        <p14:creationId xmlns:p14="http://schemas.microsoft.com/office/powerpoint/2010/main" val="22351847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6" name="Google Shape;141;p17" descr="Content Placeholder 9">
            <a:extLst>
              <a:ext uri="{FF2B5EF4-FFF2-40B4-BE49-F238E27FC236}">
                <a16:creationId xmlns:a16="http://schemas.microsoft.com/office/drawing/2014/main" id="{8FA01B3A-6717-CA44-B411-3B85662159B8}"/>
              </a:ext>
            </a:extLst>
          </p:cNvPr>
          <p:cNvPicPr preferRelativeResize="0"/>
          <p:nvPr/>
        </p:nvPicPr>
        <p:blipFill rotWithShape="1">
          <a:blip r:embed="rId3">
            <a:alphaModFix/>
          </a:blip>
          <a:srcRect/>
          <a:stretch/>
        </p:blipFill>
        <p:spPr>
          <a:xfrm>
            <a:off x="622851" y="1004748"/>
            <a:ext cx="4505739" cy="5369547"/>
          </a:xfrm>
          <a:prstGeom prst="rect">
            <a:avLst/>
          </a:prstGeom>
          <a:noFill/>
          <a:ln>
            <a:noFill/>
          </a:ln>
        </p:spPr>
      </p:pic>
      <p:sp>
        <p:nvSpPr>
          <p:cNvPr id="121" name="Google Shape;121;p14"/>
          <p:cNvSpPr txBox="1"/>
          <p:nvPr/>
        </p:nvSpPr>
        <p:spPr>
          <a:xfrm>
            <a:off x="5927642" y="1895061"/>
            <a:ext cx="6092080" cy="4479234"/>
          </a:xfrm>
          <a:prstGeom prst="rect">
            <a:avLst/>
          </a:prstGeom>
          <a:noFill/>
          <a:ln>
            <a:noFill/>
          </a:ln>
        </p:spPr>
        <p:txBody>
          <a:bodyPr spcFirstLastPara="1" wrap="square" lIns="0" tIns="0" rIns="0" bIns="0" anchor="t" anchorCtr="0">
            <a:noAutofit/>
          </a:bodyPr>
          <a:lstStyle/>
          <a:p>
            <a:pPr marL="342900" indent="-342900">
              <a:buSzPts val="2400"/>
              <a:buFont typeface="Corbel"/>
              <a:buChar char="•"/>
            </a:pPr>
            <a:r>
              <a:rPr lang="en-GB" sz="2400" dirty="0">
                <a:solidFill>
                  <a:srgbClr val="002060"/>
                </a:solidFill>
                <a:latin typeface="Corbel" panose="020B0503020204020204" pitchFamily="34" charset="0"/>
              </a:rPr>
              <a:t>Aim to develop a training community</a:t>
            </a:r>
          </a:p>
          <a:p>
            <a:pPr marL="342900" indent="-342900">
              <a:buSzPts val="2400"/>
              <a:buFont typeface="Corbel"/>
              <a:buChar char="•"/>
            </a:pPr>
            <a:r>
              <a:rPr lang="en-GB" sz="2400" dirty="0">
                <a:solidFill>
                  <a:srgbClr val="002060"/>
                </a:solidFill>
                <a:latin typeface="Corbel" panose="020B0503020204020204" pitchFamily="34" charset="0"/>
              </a:rPr>
              <a:t>Grow bioinformatics training capacity</a:t>
            </a:r>
          </a:p>
          <a:p>
            <a:pPr marL="342900" indent="-342900">
              <a:buSzPts val="2400"/>
              <a:buFont typeface="Corbel"/>
              <a:buChar char="•"/>
            </a:pPr>
            <a:r>
              <a:rPr lang="en-GB" sz="2400" dirty="0">
                <a:solidFill>
                  <a:srgbClr val="002060"/>
                </a:solidFill>
                <a:latin typeface="Corbel" panose="020B0503020204020204" pitchFamily="34" charset="0"/>
              </a:rPr>
              <a:t>Build a sustainable training infrastructure</a:t>
            </a:r>
          </a:p>
          <a:p>
            <a:pPr marL="342900" indent="-342900">
              <a:buSzPts val="2400"/>
              <a:buFont typeface="Corbel"/>
              <a:buChar char="•"/>
            </a:pPr>
            <a:endParaRPr lang="en-GB" sz="2400" dirty="0">
              <a:solidFill>
                <a:srgbClr val="002060"/>
              </a:solidFill>
              <a:latin typeface="Corbel" panose="020B0503020204020204" pitchFamily="34" charset="0"/>
            </a:endParaRPr>
          </a:p>
          <a:p>
            <a:pPr marL="342900" indent="-342900">
              <a:buSzPts val="2400"/>
              <a:buFont typeface="Corbel"/>
              <a:buChar char="•"/>
            </a:pPr>
            <a:r>
              <a:rPr lang="en-GB" sz="2400" dirty="0" err="1">
                <a:solidFill>
                  <a:srgbClr val="002060"/>
                </a:solidFill>
                <a:latin typeface="Corbel" panose="020B0503020204020204" pitchFamily="34" charset="0"/>
              </a:rPr>
              <a:t>TeSS</a:t>
            </a:r>
            <a:r>
              <a:rPr lang="en-GB" sz="2400" dirty="0">
                <a:solidFill>
                  <a:srgbClr val="002060"/>
                </a:solidFill>
                <a:latin typeface="Corbel" panose="020B0503020204020204" pitchFamily="34" charset="0"/>
              </a:rPr>
              <a:t> - training registry for the ELIXIR community</a:t>
            </a:r>
          </a:p>
        </p:txBody>
      </p:sp>
      <p:sp>
        <p:nvSpPr>
          <p:cNvPr id="5" name="Google Shape;106;p13">
            <a:extLst>
              <a:ext uri="{FF2B5EF4-FFF2-40B4-BE49-F238E27FC236}">
                <a16:creationId xmlns:a16="http://schemas.microsoft.com/office/drawing/2014/main" id="{A96F6112-333A-EB48-A91D-C2BAC2082955}"/>
              </a:ext>
            </a:extLst>
          </p:cNvPr>
          <p:cNvSpPr txBox="1">
            <a:spLocks/>
          </p:cNvSpPr>
          <p:nvPr/>
        </p:nvSpPr>
        <p:spPr>
          <a:xfrm>
            <a:off x="729612" y="411956"/>
            <a:ext cx="11290110" cy="66575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200"/>
              <a:buFont typeface="Corbel"/>
              <a:buNone/>
              <a:defRPr sz="3200" b="0" i="0" u="none" strike="noStrike" cap="none">
                <a:solidFill>
                  <a:schemeClr val="accent1"/>
                </a:solidFill>
                <a:latin typeface="Corbel"/>
                <a:ea typeface="Corbel"/>
                <a:cs typeface="Corbel"/>
                <a:sym typeface="Corbel"/>
              </a:defRPr>
            </a:lvl1pPr>
            <a:lvl2pPr marR="0" lvl="1"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2pPr>
            <a:lvl3pPr marR="0" lvl="2"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3pPr>
            <a:lvl4pPr marR="0" lvl="3"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4pPr>
            <a:lvl5pPr marR="0" lvl="4"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5pPr>
            <a:lvl6pPr marR="0" lvl="5"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6pPr>
            <a:lvl7pPr marR="0" lvl="6"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7pPr>
            <a:lvl8pPr marR="0" lvl="7"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8pPr>
            <a:lvl9pPr marR="0" lvl="8"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9pPr>
          </a:lstStyle>
          <a:p>
            <a:pPr>
              <a:buSzPts val="3600"/>
            </a:pPr>
            <a:r>
              <a:rPr lang="en-US" sz="3600" dirty="0"/>
              <a:t>ELIXIR services - Training</a:t>
            </a:r>
          </a:p>
        </p:txBody>
      </p:sp>
      <p:sp>
        <p:nvSpPr>
          <p:cNvPr id="2" name="Rectangle 1">
            <a:extLst>
              <a:ext uri="{FF2B5EF4-FFF2-40B4-BE49-F238E27FC236}">
                <a16:creationId xmlns:a16="http://schemas.microsoft.com/office/drawing/2014/main" id="{A7F7C047-23C8-FB4B-8271-42EF2F381930}"/>
              </a:ext>
            </a:extLst>
          </p:cNvPr>
          <p:cNvSpPr/>
          <p:nvPr/>
        </p:nvSpPr>
        <p:spPr>
          <a:xfrm>
            <a:off x="1802294" y="2743200"/>
            <a:ext cx="2146852" cy="7553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id="{325F55B3-A024-B64D-919C-F7E86A7D077A}"/>
              </a:ext>
            </a:extLst>
          </p:cNvPr>
          <p:cNvPicPr>
            <a:picLocks noChangeAspect="1"/>
          </p:cNvPicPr>
          <p:nvPr/>
        </p:nvPicPr>
        <p:blipFill>
          <a:blip r:embed="rId4"/>
          <a:stretch>
            <a:fillRect/>
          </a:stretch>
        </p:blipFill>
        <p:spPr>
          <a:xfrm>
            <a:off x="6029739" y="4549286"/>
            <a:ext cx="5433115" cy="808458"/>
          </a:xfrm>
          <a:prstGeom prst="rect">
            <a:avLst/>
          </a:prstGeom>
        </p:spPr>
      </p:pic>
    </p:spTree>
    <p:extLst>
      <p:ext uri="{BB962C8B-B14F-4D97-AF65-F5344CB8AC3E}">
        <p14:creationId xmlns:p14="http://schemas.microsoft.com/office/powerpoint/2010/main" val="6628813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6" name="Google Shape;141;p17" descr="Content Placeholder 9">
            <a:extLst>
              <a:ext uri="{FF2B5EF4-FFF2-40B4-BE49-F238E27FC236}">
                <a16:creationId xmlns:a16="http://schemas.microsoft.com/office/drawing/2014/main" id="{8FA01B3A-6717-CA44-B411-3B85662159B8}"/>
              </a:ext>
            </a:extLst>
          </p:cNvPr>
          <p:cNvPicPr preferRelativeResize="0"/>
          <p:nvPr/>
        </p:nvPicPr>
        <p:blipFill rotWithShape="1">
          <a:blip r:embed="rId3">
            <a:alphaModFix/>
          </a:blip>
          <a:srcRect/>
          <a:stretch/>
        </p:blipFill>
        <p:spPr>
          <a:xfrm>
            <a:off x="622851" y="1004748"/>
            <a:ext cx="4505739" cy="5369547"/>
          </a:xfrm>
          <a:prstGeom prst="rect">
            <a:avLst/>
          </a:prstGeom>
          <a:noFill/>
          <a:ln>
            <a:noFill/>
          </a:ln>
        </p:spPr>
      </p:pic>
      <p:sp>
        <p:nvSpPr>
          <p:cNvPr id="121" name="Google Shape;121;p14"/>
          <p:cNvSpPr txBox="1"/>
          <p:nvPr/>
        </p:nvSpPr>
        <p:spPr>
          <a:xfrm>
            <a:off x="5927642" y="1895061"/>
            <a:ext cx="6092080" cy="4479234"/>
          </a:xfrm>
          <a:prstGeom prst="rect">
            <a:avLst/>
          </a:prstGeom>
          <a:noFill/>
          <a:ln>
            <a:noFill/>
          </a:ln>
        </p:spPr>
        <p:txBody>
          <a:bodyPr spcFirstLastPara="1" wrap="square" lIns="0" tIns="0" rIns="0" bIns="0" anchor="t" anchorCtr="0">
            <a:noAutofit/>
          </a:bodyPr>
          <a:lstStyle/>
          <a:p>
            <a:pPr marL="342900" indent="-342900">
              <a:buSzPts val="2400"/>
              <a:buFont typeface="Corbel"/>
              <a:buChar char="•"/>
            </a:pPr>
            <a:r>
              <a:rPr lang="en-US" sz="2400" dirty="0">
                <a:solidFill>
                  <a:srgbClr val="002060"/>
                </a:solidFill>
                <a:latin typeface="Corbel" panose="020B0503020204020204" pitchFamily="34" charset="0"/>
              </a:rPr>
              <a:t>Aim to build and integrate cloud, compute, storage and access services for the life-science research community </a:t>
            </a:r>
          </a:p>
          <a:p>
            <a:pPr marL="342900" indent="-342900">
              <a:buSzPts val="2400"/>
              <a:buFont typeface="Corbel"/>
              <a:buChar char="•"/>
            </a:pPr>
            <a:endParaRPr lang="en-US" sz="2400" dirty="0">
              <a:solidFill>
                <a:srgbClr val="002060"/>
              </a:solidFill>
              <a:latin typeface="Corbel" panose="020B0503020204020204" pitchFamily="34" charset="0"/>
            </a:endParaRPr>
          </a:p>
          <a:p>
            <a:pPr marL="342900" indent="-342900">
              <a:buSzPts val="2400"/>
              <a:buFont typeface="Corbel"/>
              <a:buChar char="•"/>
            </a:pPr>
            <a:r>
              <a:rPr lang="en-US" sz="2400" dirty="0">
                <a:solidFill>
                  <a:srgbClr val="002060"/>
                </a:solidFill>
                <a:latin typeface="Corbel" panose="020B0503020204020204" pitchFamily="34" charset="0"/>
              </a:rPr>
              <a:t>Authentication and authorization</a:t>
            </a:r>
          </a:p>
          <a:p>
            <a:pPr marL="342900" indent="-342900">
              <a:buSzPts val="2400"/>
              <a:buFont typeface="Corbel"/>
              <a:buChar char="•"/>
            </a:pPr>
            <a:r>
              <a:rPr lang="en-US" sz="2400" dirty="0">
                <a:solidFill>
                  <a:srgbClr val="002060"/>
                </a:solidFill>
                <a:latin typeface="Corbel" panose="020B0503020204020204" pitchFamily="34" charset="0"/>
              </a:rPr>
              <a:t>Storage and data transfer</a:t>
            </a:r>
          </a:p>
          <a:p>
            <a:pPr marL="342900" indent="-342900">
              <a:buSzPts val="2400"/>
              <a:buFont typeface="Corbel"/>
              <a:buChar char="•"/>
            </a:pPr>
            <a:r>
              <a:rPr lang="en-US" sz="2400" dirty="0">
                <a:solidFill>
                  <a:srgbClr val="002060"/>
                </a:solidFill>
                <a:latin typeface="Corbel" panose="020B0503020204020204" pitchFamily="34" charset="0"/>
              </a:rPr>
              <a:t>Cloud and computing resources</a:t>
            </a:r>
            <a:endParaRPr sz="2400" dirty="0">
              <a:solidFill>
                <a:srgbClr val="002060"/>
              </a:solidFill>
              <a:latin typeface="Corbel" panose="020B0503020204020204" pitchFamily="34" charset="0"/>
            </a:endParaRPr>
          </a:p>
        </p:txBody>
      </p:sp>
      <p:sp>
        <p:nvSpPr>
          <p:cNvPr id="5" name="Google Shape;106;p13">
            <a:extLst>
              <a:ext uri="{FF2B5EF4-FFF2-40B4-BE49-F238E27FC236}">
                <a16:creationId xmlns:a16="http://schemas.microsoft.com/office/drawing/2014/main" id="{A96F6112-333A-EB48-A91D-C2BAC2082955}"/>
              </a:ext>
            </a:extLst>
          </p:cNvPr>
          <p:cNvSpPr txBox="1">
            <a:spLocks/>
          </p:cNvSpPr>
          <p:nvPr/>
        </p:nvSpPr>
        <p:spPr>
          <a:xfrm>
            <a:off x="729612" y="411956"/>
            <a:ext cx="11290110" cy="66575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200"/>
              <a:buFont typeface="Corbel"/>
              <a:buNone/>
              <a:defRPr sz="3200" b="0" i="0" u="none" strike="noStrike" cap="none">
                <a:solidFill>
                  <a:schemeClr val="accent1"/>
                </a:solidFill>
                <a:latin typeface="Corbel"/>
                <a:ea typeface="Corbel"/>
                <a:cs typeface="Corbel"/>
                <a:sym typeface="Corbel"/>
              </a:defRPr>
            </a:lvl1pPr>
            <a:lvl2pPr marR="0" lvl="1"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2pPr>
            <a:lvl3pPr marR="0" lvl="2"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3pPr>
            <a:lvl4pPr marR="0" lvl="3"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4pPr>
            <a:lvl5pPr marR="0" lvl="4"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5pPr>
            <a:lvl6pPr marR="0" lvl="5"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6pPr>
            <a:lvl7pPr marR="0" lvl="6"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7pPr>
            <a:lvl8pPr marR="0" lvl="7"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8pPr>
            <a:lvl9pPr marR="0" lvl="8"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9pPr>
          </a:lstStyle>
          <a:p>
            <a:pPr>
              <a:buSzPts val="3600"/>
            </a:pPr>
            <a:r>
              <a:rPr lang="en-US" sz="3600" dirty="0"/>
              <a:t>ELIXIR services - Compute</a:t>
            </a:r>
          </a:p>
        </p:txBody>
      </p:sp>
      <p:sp>
        <p:nvSpPr>
          <p:cNvPr id="2" name="Rectangle 1">
            <a:extLst>
              <a:ext uri="{FF2B5EF4-FFF2-40B4-BE49-F238E27FC236}">
                <a16:creationId xmlns:a16="http://schemas.microsoft.com/office/drawing/2014/main" id="{A7F7C047-23C8-FB4B-8271-42EF2F381930}"/>
              </a:ext>
            </a:extLst>
          </p:cNvPr>
          <p:cNvSpPr/>
          <p:nvPr/>
        </p:nvSpPr>
        <p:spPr>
          <a:xfrm>
            <a:off x="1802294" y="3472069"/>
            <a:ext cx="2146852" cy="7553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336739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6" name="Google Shape;141;p17" descr="Content Placeholder 9">
            <a:extLst>
              <a:ext uri="{FF2B5EF4-FFF2-40B4-BE49-F238E27FC236}">
                <a16:creationId xmlns:a16="http://schemas.microsoft.com/office/drawing/2014/main" id="{8FA01B3A-6717-CA44-B411-3B85662159B8}"/>
              </a:ext>
            </a:extLst>
          </p:cNvPr>
          <p:cNvPicPr preferRelativeResize="0"/>
          <p:nvPr/>
        </p:nvPicPr>
        <p:blipFill rotWithShape="1">
          <a:blip r:embed="rId3">
            <a:alphaModFix/>
          </a:blip>
          <a:srcRect/>
          <a:stretch/>
        </p:blipFill>
        <p:spPr>
          <a:xfrm>
            <a:off x="622851" y="1004748"/>
            <a:ext cx="4505739" cy="5369547"/>
          </a:xfrm>
          <a:prstGeom prst="rect">
            <a:avLst/>
          </a:prstGeom>
          <a:noFill/>
          <a:ln>
            <a:noFill/>
          </a:ln>
        </p:spPr>
      </p:pic>
      <p:sp>
        <p:nvSpPr>
          <p:cNvPr id="121" name="Google Shape;121;p14"/>
          <p:cNvSpPr txBox="1"/>
          <p:nvPr/>
        </p:nvSpPr>
        <p:spPr>
          <a:xfrm>
            <a:off x="5927642" y="1895061"/>
            <a:ext cx="6092080" cy="4479234"/>
          </a:xfrm>
          <a:prstGeom prst="rect">
            <a:avLst/>
          </a:prstGeom>
          <a:noFill/>
          <a:ln>
            <a:noFill/>
          </a:ln>
        </p:spPr>
        <p:txBody>
          <a:bodyPr spcFirstLastPara="1" wrap="square" lIns="0" tIns="0" rIns="0" bIns="0" anchor="t" anchorCtr="0">
            <a:noAutofit/>
          </a:bodyPr>
          <a:lstStyle/>
          <a:p>
            <a:pPr marL="342900" indent="-342900">
              <a:buSzPts val="2400"/>
              <a:buFont typeface="Corbel"/>
              <a:buChar char="•"/>
            </a:pPr>
            <a:r>
              <a:rPr lang="en-GB" sz="2400" dirty="0">
                <a:solidFill>
                  <a:srgbClr val="002060"/>
                </a:solidFill>
                <a:latin typeface="Corbel" panose="020B0503020204020204" pitchFamily="34" charset="0"/>
              </a:rPr>
              <a:t>Aim to help people and machines to discover, access, integrate and analyse biological data</a:t>
            </a:r>
          </a:p>
          <a:p>
            <a:pPr marL="342900" indent="-342900">
              <a:buSzPts val="2400"/>
              <a:buFont typeface="Corbel"/>
              <a:buChar char="•"/>
            </a:pPr>
            <a:r>
              <a:rPr lang="en-GB" sz="2400" dirty="0">
                <a:solidFill>
                  <a:srgbClr val="002060"/>
                </a:solidFill>
                <a:latin typeface="Corbel" panose="020B0503020204020204" pitchFamily="34" charset="0"/>
              </a:rPr>
              <a:t>Encourages the life science community to adopt standardised file formats, metadata, vocabularies and identifiers</a:t>
            </a:r>
          </a:p>
          <a:p>
            <a:pPr marL="342900" indent="-342900">
              <a:buSzPts val="2400"/>
              <a:buFont typeface="Corbel"/>
              <a:buChar char="•"/>
            </a:pPr>
            <a:r>
              <a:rPr lang="en-GB" sz="2400" dirty="0">
                <a:solidFill>
                  <a:srgbClr val="002060"/>
                </a:solidFill>
                <a:latin typeface="Corbel" panose="020B0503020204020204" pitchFamily="34" charset="0"/>
              </a:rPr>
              <a:t>Recommend interoperability resources</a:t>
            </a:r>
          </a:p>
        </p:txBody>
      </p:sp>
      <p:sp>
        <p:nvSpPr>
          <p:cNvPr id="5" name="Google Shape;106;p13">
            <a:extLst>
              <a:ext uri="{FF2B5EF4-FFF2-40B4-BE49-F238E27FC236}">
                <a16:creationId xmlns:a16="http://schemas.microsoft.com/office/drawing/2014/main" id="{A96F6112-333A-EB48-A91D-C2BAC2082955}"/>
              </a:ext>
            </a:extLst>
          </p:cNvPr>
          <p:cNvSpPr txBox="1">
            <a:spLocks/>
          </p:cNvSpPr>
          <p:nvPr/>
        </p:nvSpPr>
        <p:spPr>
          <a:xfrm>
            <a:off x="729612" y="411956"/>
            <a:ext cx="11290110" cy="66575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200"/>
              <a:buFont typeface="Corbel"/>
              <a:buNone/>
              <a:defRPr sz="3200" b="0" i="0" u="none" strike="noStrike" cap="none">
                <a:solidFill>
                  <a:schemeClr val="accent1"/>
                </a:solidFill>
                <a:latin typeface="Corbel"/>
                <a:ea typeface="Corbel"/>
                <a:cs typeface="Corbel"/>
                <a:sym typeface="Corbel"/>
              </a:defRPr>
            </a:lvl1pPr>
            <a:lvl2pPr marR="0" lvl="1"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2pPr>
            <a:lvl3pPr marR="0" lvl="2"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3pPr>
            <a:lvl4pPr marR="0" lvl="3"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4pPr>
            <a:lvl5pPr marR="0" lvl="4"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5pPr>
            <a:lvl6pPr marR="0" lvl="5"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6pPr>
            <a:lvl7pPr marR="0" lvl="6"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7pPr>
            <a:lvl8pPr marR="0" lvl="7"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8pPr>
            <a:lvl9pPr marR="0" lvl="8"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9pPr>
          </a:lstStyle>
          <a:p>
            <a:pPr>
              <a:buSzPts val="3600"/>
            </a:pPr>
            <a:r>
              <a:rPr lang="en-US" sz="3600" dirty="0"/>
              <a:t>ELIXIR services - Interoperability</a:t>
            </a:r>
          </a:p>
        </p:txBody>
      </p:sp>
      <p:sp>
        <p:nvSpPr>
          <p:cNvPr id="2" name="Rectangle 1">
            <a:extLst>
              <a:ext uri="{FF2B5EF4-FFF2-40B4-BE49-F238E27FC236}">
                <a16:creationId xmlns:a16="http://schemas.microsoft.com/office/drawing/2014/main" id="{A7F7C047-23C8-FB4B-8271-42EF2F381930}"/>
              </a:ext>
            </a:extLst>
          </p:cNvPr>
          <p:cNvSpPr/>
          <p:nvPr/>
        </p:nvSpPr>
        <p:spPr>
          <a:xfrm>
            <a:off x="1802294" y="4187686"/>
            <a:ext cx="2146852" cy="7553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id="{4FB94EFD-DB83-8B4A-AC86-B3BEB36CEA3A}"/>
              </a:ext>
            </a:extLst>
          </p:cNvPr>
          <p:cNvPicPr>
            <a:picLocks noChangeAspect="1"/>
          </p:cNvPicPr>
          <p:nvPr/>
        </p:nvPicPr>
        <p:blipFill>
          <a:blip r:embed="rId4"/>
          <a:stretch>
            <a:fillRect/>
          </a:stretch>
        </p:blipFill>
        <p:spPr>
          <a:xfrm>
            <a:off x="6308033" y="4134676"/>
            <a:ext cx="2592296" cy="2511287"/>
          </a:xfrm>
          <a:prstGeom prst="rect">
            <a:avLst/>
          </a:prstGeom>
        </p:spPr>
      </p:pic>
    </p:spTree>
    <p:extLst>
      <p:ext uri="{BB962C8B-B14F-4D97-AF65-F5344CB8AC3E}">
        <p14:creationId xmlns:p14="http://schemas.microsoft.com/office/powerpoint/2010/main" val="3141078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6" name="Google Shape;141;p17" descr="Content Placeholder 9">
            <a:extLst>
              <a:ext uri="{FF2B5EF4-FFF2-40B4-BE49-F238E27FC236}">
                <a16:creationId xmlns:a16="http://schemas.microsoft.com/office/drawing/2014/main" id="{8FA01B3A-6717-CA44-B411-3B85662159B8}"/>
              </a:ext>
            </a:extLst>
          </p:cNvPr>
          <p:cNvPicPr preferRelativeResize="0"/>
          <p:nvPr/>
        </p:nvPicPr>
        <p:blipFill rotWithShape="1">
          <a:blip r:embed="rId3">
            <a:alphaModFix/>
          </a:blip>
          <a:srcRect/>
          <a:stretch/>
        </p:blipFill>
        <p:spPr>
          <a:xfrm>
            <a:off x="622851" y="1004748"/>
            <a:ext cx="4505739" cy="5369547"/>
          </a:xfrm>
          <a:prstGeom prst="rect">
            <a:avLst/>
          </a:prstGeom>
          <a:noFill/>
          <a:ln>
            <a:noFill/>
          </a:ln>
        </p:spPr>
      </p:pic>
      <p:sp>
        <p:nvSpPr>
          <p:cNvPr id="121" name="Google Shape;121;p14"/>
          <p:cNvSpPr txBox="1"/>
          <p:nvPr/>
        </p:nvSpPr>
        <p:spPr>
          <a:xfrm>
            <a:off x="5927642" y="1895061"/>
            <a:ext cx="6092080" cy="4479234"/>
          </a:xfrm>
          <a:prstGeom prst="rect">
            <a:avLst/>
          </a:prstGeom>
          <a:noFill/>
          <a:ln>
            <a:noFill/>
          </a:ln>
        </p:spPr>
        <p:txBody>
          <a:bodyPr spcFirstLastPara="1" wrap="square" lIns="0" tIns="0" rIns="0" bIns="0" anchor="t" anchorCtr="0">
            <a:noAutofit/>
          </a:bodyPr>
          <a:lstStyle/>
          <a:p>
            <a:pPr marL="342900" indent="-342900">
              <a:buSzPts val="2400"/>
              <a:buFont typeface="Corbel"/>
              <a:buChar char="•"/>
            </a:pPr>
            <a:r>
              <a:rPr lang="en-GB" sz="2400" dirty="0">
                <a:solidFill>
                  <a:srgbClr val="002060"/>
                </a:solidFill>
                <a:latin typeface="Corbel" panose="020B0503020204020204" pitchFamily="34" charset="0"/>
              </a:rPr>
              <a:t>Aim to improve the discovery, quality and sustainability of software resources</a:t>
            </a:r>
          </a:p>
          <a:p>
            <a:pPr marL="342900" indent="-342900">
              <a:buSzPts val="2400"/>
              <a:buFont typeface="Corbel"/>
              <a:buChar char="•"/>
            </a:pPr>
            <a:r>
              <a:rPr lang="en-GB" sz="2400" dirty="0" err="1">
                <a:solidFill>
                  <a:srgbClr val="002060"/>
                </a:solidFill>
                <a:latin typeface="Corbel" panose="020B0503020204020204" pitchFamily="34" charset="0"/>
              </a:rPr>
              <a:t>Bio.tools</a:t>
            </a:r>
            <a:r>
              <a:rPr lang="en-GB" sz="2400" dirty="0">
                <a:solidFill>
                  <a:srgbClr val="002060"/>
                </a:solidFill>
                <a:latin typeface="Corbel" panose="020B0503020204020204" pitchFamily="34" charset="0"/>
              </a:rPr>
              <a:t> is a comprehensive registry of software and databases</a:t>
            </a:r>
          </a:p>
          <a:p>
            <a:pPr marL="342900" indent="-342900">
              <a:buSzPts val="2400"/>
              <a:buFont typeface="Corbel"/>
              <a:buChar char="•"/>
            </a:pPr>
            <a:r>
              <a:rPr lang="en-GB" sz="2400" dirty="0">
                <a:solidFill>
                  <a:srgbClr val="002060"/>
                </a:solidFill>
                <a:latin typeface="Corbel" panose="020B0503020204020204" pitchFamily="34" charset="0"/>
              </a:rPr>
              <a:t>ELIXIR Galaxy community contribute to the development of the Galaxy platform</a:t>
            </a:r>
          </a:p>
        </p:txBody>
      </p:sp>
      <p:sp>
        <p:nvSpPr>
          <p:cNvPr id="5" name="Google Shape;106;p13">
            <a:extLst>
              <a:ext uri="{FF2B5EF4-FFF2-40B4-BE49-F238E27FC236}">
                <a16:creationId xmlns:a16="http://schemas.microsoft.com/office/drawing/2014/main" id="{A96F6112-333A-EB48-A91D-C2BAC2082955}"/>
              </a:ext>
            </a:extLst>
          </p:cNvPr>
          <p:cNvSpPr txBox="1">
            <a:spLocks/>
          </p:cNvSpPr>
          <p:nvPr/>
        </p:nvSpPr>
        <p:spPr>
          <a:xfrm>
            <a:off x="729612" y="411956"/>
            <a:ext cx="11290110" cy="66575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200"/>
              <a:buFont typeface="Corbel"/>
              <a:buNone/>
              <a:defRPr sz="3200" b="0" i="0" u="none" strike="noStrike" cap="none">
                <a:solidFill>
                  <a:schemeClr val="accent1"/>
                </a:solidFill>
                <a:latin typeface="Corbel"/>
                <a:ea typeface="Corbel"/>
                <a:cs typeface="Corbel"/>
                <a:sym typeface="Corbel"/>
              </a:defRPr>
            </a:lvl1pPr>
            <a:lvl2pPr marR="0" lvl="1"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2pPr>
            <a:lvl3pPr marR="0" lvl="2"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3pPr>
            <a:lvl4pPr marR="0" lvl="3"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4pPr>
            <a:lvl5pPr marR="0" lvl="4"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5pPr>
            <a:lvl6pPr marR="0" lvl="5"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6pPr>
            <a:lvl7pPr marR="0" lvl="6"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7pPr>
            <a:lvl8pPr marR="0" lvl="7"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8pPr>
            <a:lvl9pPr marR="0" lvl="8" algn="r" rtl="0">
              <a:lnSpc>
                <a:spcPct val="100000"/>
              </a:lnSpc>
              <a:spcBef>
                <a:spcPts val="0"/>
              </a:spcBef>
              <a:spcAft>
                <a:spcPts val="0"/>
              </a:spcAft>
              <a:buClr>
                <a:srgbClr val="172C4C"/>
              </a:buClr>
              <a:buSzPts val="1800"/>
              <a:buFont typeface="Corbel"/>
              <a:buNone/>
              <a:defRPr sz="4000" b="1" i="0" u="none" strike="noStrike" cap="none">
                <a:solidFill>
                  <a:srgbClr val="172C4C"/>
                </a:solidFill>
                <a:latin typeface="Corbel"/>
                <a:ea typeface="Corbel"/>
                <a:cs typeface="Corbel"/>
                <a:sym typeface="Corbel"/>
              </a:defRPr>
            </a:lvl9pPr>
          </a:lstStyle>
          <a:p>
            <a:pPr>
              <a:buSzPts val="3600"/>
            </a:pPr>
            <a:r>
              <a:rPr lang="en-US" sz="3600" dirty="0"/>
              <a:t>ELIXIR services - Tools</a:t>
            </a:r>
          </a:p>
        </p:txBody>
      </p:sp>
      <p:sp>
        <p:nvSpPr>
          <p:cNvPr id="2" name="Rectangle 1">
            <a:extLst>
              <a:ext uri="{FF2B5EF4-FFF2-40B4-BE49-F238E27FC236}">
                <a16:creationId xmlns:a16="http://schemas.microsoft.com/office/drawing/2014/main" id="{A7F7C047-23C8-FB4B-8271-42EF2F381930}"/>
              </a:ext>
            </a:extLst>
          </p:cNvPr>
          <p:cNvSpPr/>
          <p:nvPr/>
        </p:nvSpPr>
        <p:spPr>
          <a:xfrm>
            <a:off x="1802294" y="4916555"/>
            <a:ext cx="2146852" cy="7553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id="{52EADA9A-62EC-8146-91EE-27816C6148A6}"/>
              </a:ext>
            </a:extLst>
          </p:cNvPr>
          <p:cNvPicPr>
            <a:picLocks noChangeAspect="1"/>
          </p:cNvPicPr>
          <p:nvPr/>
        </p:nvPicPr>
        <p:blipFill>
          <a:blip r:embed="rId4"/>
          <a:stretch>
            <a:fillRect/>
          </a:stretch>
        </p:blipFill>
        <p:spPr>
          <a:xfrm>
            <a:off x="6308033" y="4284184"/>
            <a:ext cx="3554343" cy="2227326"/>
          </a:xfrm>
          <a:prstGeom prst="rect">
            <a:avLst/>
          </a:prstGeom>
        </p:spPr>
      </p:pic>
    </p:spTree>
    <p:extLst>
      <p:ext uri="{BB962C8B-B14F-4D97-AF65-F5344CB8AC3E}">
        <p14:creationId xmlns:p14="http://schemas.microsoft.com/office/powerpoint/2010/main" val="37269851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96411-5DBB-EA4D-B1D0-732043BBA0C6}"/>
              </a:ext>
            </a:extLst>
          </p:cNvPr>
          <p:cNvSpPr>
            <a:spLocks noGrp="1"/>
          </p:cNvSpPr>
          <p:nvPr>
            <p:ph type="title"/>
          </p:nvPr>
        </p:nvSpPr>
        <p:spPr/>
        <p:txBody>
          <a:bodyPr/>
          <a:lstStyle/>
          <a:p>
            <a:r>
              <a:rPr lang="en-GB" dirty="0"/>
              <a:t>What ELIXIR Norway offers</a:t>
            </a:r>
          </a:p>
        </p:txBody>
      </p:sp>
      <p:sp>
        <p:nvSpPr>
          <p:cNvPr id="3" name="Text Placeholder 2">
            <a:extLst>
              <a:ext uri="{FF2B5EF4-FFF2-40B4-BE49-F238E27FC236}">
                <a16:creationId xmlns:a16="http://schemas.microsoft.com/office/drawing/2014/main" id="{5788E9E6-84DB-E44B-B1D8-2F8738FA2753}"/>
              </a:ext>
            </a:extLst>
          </p:cNvPr>
          <p:cNvSpPr>
            <a:spLocks noGrp="1"/>
          </p:cNvSpPr>
          <p:nvPr>
            <p:ph type="body" idx="1"/>
          </p:nvPr>
        </p:nvSpPr>
        <p:spPr/>
        <p:txBody>
          <a:bodyPr/>
          <a:lstStyle/>
          <a:p>
            <a:r>
              <a:rPr lang="en-GB" dirty="0"/>
              <a:t>Service and collaboration</a:t>
            </a:r>
          </a:p>
          <a:p>
            <a:r>
              <a:rPr lang="en-GB" dirty="0"/>
              <a:t>Support</a:t>
            </a:r>
          </a:p>
          <a:p>
            <a:r>
              <a:rPr lang="en-GB" dirty="0"/>
              <a:t>Access to data, tools, compute &amp; storage</a:t>
            </a:r>
          </a:p>
          <a:p>
            <a:r>
              <a:rPr lang="en-GB" dirty="0"/>
              <a:t>Data management planning</a:t>
            </a:r>
          </a:p>
          <a:p>
            <a:r>
              <a:rPr lang="en-GB" dirty="0"/>
              <a:t>Provide connection to other international ELIXIR nodes</a:t>
            </a:r>
          </a:p>
          <a:p>
            <a:r>
              <a:rPr lang="en-GB" dirty="0"/>
              <a:t>Training and courses</a:t>
            </a:r>
          </a:p>
          <a:p>
            <a:r>
              <a:rPr lang="en-GB" dirty="0"/>
              <a:t>Hands-on workshops</a:t>
            </a:r>
          </a:p>
        </p:txBody>
      </p:sp>
      <p:pic>
        <p:nvPicPr>
          <p:cNvPr id="4" name="Picture 3">
            <a:extLst>
              <a:ext uri="{FF2B5EF4-FFF2-40B4-BE49-F238E27FC236}">
                <a16:creationId xmlns:a16="http://schemas.microsoft.com/office/drawing/2014/main" id="{C7F26ABD-54F1-A247-9B7F-7695E8CA181E}"/>
              </a:ext>
            </a:extLst>
          </p:cNvPr>
          <p:cNvPicPr>
            <a:picLocks noChangeAspect="1"/>
          </p:cNvPicPr>
          <p:nvPr/>
        </p:nvPicPr>
        <p:blipFill>
          <a:blip r:embed="rId2"/>
          <a:stretch>
            <a:fillRect/>
          </a:stretch>
        </p:blipFill>
        <p:spPr>
          <a:xfrm>
            <a:off x="8544272" y="1305196"/>
            <a:ext cx="3046833" cy="4220516"/>
          </a:xfrm>
          <a:prstGeom prst="rect">
            <a:avLst/>
          </a:prstGeom>
        </p:spPr>
      </p:pic>
      <p:sp>
        <p:nvSpPr>
          <p:cNvPr id="5" name="Content Placeholder 3">
            <a:extLst>
              <a:ext uri="{FF2B5EF4-FFF2-40B4-BE49-F238E27FC236}">
                <a16:creationId xmlns:a16="http://schemas.microsoft.com/office/drawing/2014/main" id="{2BF5C813-0EEE-5347-8E30-0A5AED35C144}"/>
              </a:ext>
            </a:extLst>
          </p:cNvPr>
          <p:cNvSpPr txBox="1">
            <a:spLocks/>
          </p:cNvSpPr>
          <p:nvPr/>
        </p:nvSpPr>
        <p:spPr>
          <a:xfrm>
            <a:off x="8544272" y="1044649"/>
            <a:ext cx="3182144" cy="468288"/>
          </a:xfrm>
          <a:prstGeom prst="rect">
            <a:avLst/>
          </a:prstGeom>
          <a:solidFill>
            <a:schemeClr val="bg1"/>
          </a:solidFill>
        </p:spPr>
        <p:txBody>
          <a:bodyPr/>
          <a:lstStyle>
            <a:lvl1pPr marL="341313" indent="-341313" algn="l" defTabSz="455613" rtl="0" eaLnBrk="0" fontAlgn="base" hangingPunct="0">
              <a:spcBef>
                <a:spcPct val="20000"/>
              </a:spcBef>
              <a:spcAft>
                <a:spcPct val="0"/>
              </a:spcAft>
              <a:buFont typeface="Arial" charset="0"/>
              <a:buChar char="•"/>
              <a:defRPr sz="3200" kern="1200">
                <a:solidFill>
                  <a:schemeClr val="tx1"/>
                </a:solidFill>
                <a:latin typeface="+mn-lt"/>
                <a:ea typeface="ＭＳ Ｐゴシック" pitchFamily="34" charset="-128"/>
                <a:cs typeface="Arial"/>
              </a:defRPr>
            </a:lvl1pPr>
            <a:lvl2pPr marL="741363" indent="-284163" algn="l" defTabSz="455613" rtl="0" eaLnBrk="0" fontAlgn="base" hangingPunct="0">
              <a:spcBef>
                <a:spcPct val="20000"/>
              </a:spcBef>
              <a:spcAft>
                <a:spcPct val="0"/>
              </a:spcAft>
              <a:buFont typeface="Arial" charset="0"/>
              <a:buChar char="–"/>
              <a:defRPr sz="2800" kern="1200">
                <a:solidFill>
                  <a:schemeClr val="tx1"/>
                </a:solidFill>
                <a:latin typeface="+mn-lt"/>
                <a:ea typeface="ＭＳ Ｐゴシック" pitchFamily="34" charset="-128"/>
                <a:cs typeface="Arial"/>
              </a:defRPr>
            </a:lvl2pPr>
            <a:lvl3pPr marL="1141413" indent="-227013" algn="l" defTabSz="455613" rtl="0" eaLnBrk="0" fontAlgn="base" hangingPunct="0">
              <a:spcBef>
                <a:spcPct val="20000"/>
              </a:spcBef>
              <a:spcAft>
                <a:spcPct val="0"/>
              </a:spcAft>
              <a:buFont typeface="Arial" charset="0"/>
              <a:buChar char="•"/>
              <a:defRPr sz="2400" kern="1200">
                <a:solidFill>
                  <a:schemeClr val="tx1"/>
                </a:solidFill>
                <a:latin typeface="+mn-lt"/>
                <a:ea typeface="ＭＳ Ｐゴシック" pitchFamily="34" charset="-128"/>
                <a:cs typeface="Arial"/>
              </a:defRPr>
            </a:lvl3pPr>
            <a:lvl4pPr marL="15986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4pPr>
            <a:lvl5pPr marL="20558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5pPr>
            <a:lvl6pPr marL="2514298" indent="-228573" algn="l" defTabSz="457145" rtl="0" eaLnBrk="1" latinLnBrk="0" hangingPunct="1">
              <a:spcBef>
                <a:spcPct val="20000"/>
              </a:spcBef>
              <a:buFont typeface="Arial"/>
              <a:buChar char="•"/>
              <a:defRPr sz="2000" kern="1200">
                <a:solidFill>
                  <a:schemeClr val="tx1"/>
                </a:solidFill>
                <a:latin typeface="+mn-lt"/>
                <a:ea typeface="+mn-ea"/>
                <a:cs typeface="+mn-cs"/>
              </a:defRPr>
            </a:lvl6pPr>
            <a:lvl7pPr marL="2971443" indent="-228573" algn="l" defTabSz="457145" rtl="0" eaLnBrk="1" latinLnBrk="0" hangingPunct="1">
              <a:spcBef>
                <a:spcPct val="20000"/>
              </a:spcBef>
              <a:buFont typeface="Arial"/>
              <a:buChar char="•"/>
              <a:defRPr sz="2000" kern="1200">
                <a:solidFill>
                  <a:schemeClr val="tx1"/>
                </a:solidFill>
                <a:latin typeface="+mn-lt"/>
                <a:ea typeface="+mn-ea"/>
                <a:cs typeface="+mn-cs"/>
              </a:defRPr>
            </a:lvl7pPr>
            <a:lvl8pPr marL="3428589" indent="-228573" algn="l" defTabSz="457145" rtl="0" eaLnBrk="1" latinLnBrk="0" hangingPunct="1">
              <a:spcBef>
                <a:spcPct val="20000"/>
              </a:spcBef>
              <a:buFont typeface="Arial"/>
              <a:buChar char="•"/>
              <a:defRPr sz="2000" kern="1200">
                <a:solidFill>
                  <a:schemeClr val="tx1"/>
                </a:solidFill>
                <a:latin typeface="+mn-lt"/>
                <a:ea typeface="+mn-ea"/>
                <a:cs typeface="+mn-cs"/>
              </a:defRPr>
            </a:lvl8pPr>
            <a:lvl9pPr marL="3885734" indent="-228573" algn="l" defTabSz="457145"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charset="0"/>
              <a:buNone/>
            </a:pPr>
            <a:r>
              <a:rPr lang="en-NZ" sz="2400" b="1" dirty="0" err="1"/>
              <a:t>contact@bioinfo.no</a:t>
            </a:r>
            <a:endParaRPr lang="en-US" sz="2400" dirty="0"/>
          </a:p>
          <a:p>
            <a:pPr algn="ctr"/>
            <a:endParaRPr lang="en-US" sz="4000" dirty="0"/>
          </a:p>
        </p:txBody>
      </p:sp>
      <p:pic>
        <p:nvPicPr>
          <p:cNvPr id="6" name="Picture 5" descr="Screen Shot 2016-12-13 at 20.41.46.png">
            <a:extLst>
              <a:ext uri="{FF2B5EF4-FFF2-40B4-BE49-F238E27FC236}">
                <a16:creationId xmlns:a16="http://schemas.microsoft.com/office/drawing/2014/main" id="{C7A28BC0-3043-7B44-BBC7-CA80F0FE54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91805" y="239892"/>
            <a:ext cx="3168351" cy="815313"/>
          </a:xfrm>
          <a:prstGeom prst="rect">
            <a:avLst/>
          </a:prstGeom>
        </p:spPr>
      </p:pic>
    </p:spTree>
    <p:extLst>
      <p:ext uri="{BB962C8B-B14F-4D97-AF65-F5344CB8AC3E}">
        <p14:creationId xmlns:p14="http://schemas.microsoft.com/office/powerpoint/2010/main" val="1201573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61A8A-EFEB-144F-8E9D-D60AC91F8E70}"/>
              </a:ext>
            </a:extLst>
          </p:cNvPr>
          <p:cNvSpPr>
            <a:spLocks noGrp="1"/>
          </p:cNvSpPr>
          <p:nvPr>
            <p:ph type="title"/>
          </p:nvPr>
        </p:nvSpPr>
        <p:spPr/>
        <p:txBody>
          <a:bodyPr/>
          <a:lstStyle/>
          <a:p>
            <a:r>
              <a:rPr lang="en-GB" sz="4800" dirty="0"/>
              <a:t>Introduction to ELIXIR</a:t>
            </a:r>
            <a:endParaRPr lang="en-GB" dirty="0"/>
          </a:p>
        </p:txBody>
      </p:sp>
      <p:sp>
        <p:nvSpPr>
          <p:cNvPr id="3" name="Text Placeholder 2">
            <a:extLst>
              <a:ext uri="{FF2B5EF4-FFF2-40B4-BE49-F238E27FC236}">
                <a16:creationId xmlns:a16="http://schemas.microsoft.com/office/drawing/2014/main" id="{284F93BD-15FA-A242-97E8-89A0E14A6673}"/>
              </a:ext>
            </a:extLst>
          </p:cNvPr>
          <p:cNvSpPr>
            <a:spLocks noGrp="1"/>
          </p:cNvSpPr>
          <p:nvPr>
            <p:ph type="body" idx="1"/>
          </p:nvPr>
        </p:nvSpPr>
        <p:spPr>
          <a:xfrm>
            <a:off x="1854926" y="4293096"/>
            <a:ext cx="9404254" cy="899584"/>
          </a:xfrm>
        </p:spPr>
        <p:txBody>
          <a:bodyPr/>
          <a:lstStyle/>
          <a:p>
            <a:r>
              <a:rPr lang="en-GB" dirty="0"/>
              <a:t>A distributed European infrastructure for life-science information</a:t>
            </a:r>
          </a:p>
        </p:txBody>
      </p:sp>
      <p:sp>
        <p:nvSpPr>
          <p:cNvPr id="4" name="Text Placeholder 3">
            <a:extLst>
              <a:ext uri="{FF2B5EF4-FFF2-40B4-BE49-F238E27FC236}">
                <a16:creationId xmlns:a16="http://schemas.microsoft.com/office/drawing/2014/main" id="{B5C0330D-36EB-1847-9926-111EF06A0D84}"/>
              </a:ext>
            </a:extLst>
          </p:cNvPr>
          <p:cNvSpPr>
            <a:spLocks noGrp="1"/>
          </p:cNvSpPr>
          <p:nvPr>
            <p:ph type="body" idx="2"/>
          </p:nvPr>
        </p:nvSpPr>
        <p:spPr/>
        <p:txBody>
          <a:bodyPr/>
          <a:lstStyle/>
          <a:p>
            <a:pPr marL="114300" indent="0" algn="r">
              <a:buNone/>
            </a:pPr>
            <a:r>
              <a:rPr lang="en-GB" dirty="0">
                <a:solidFill>
                  <a:srgbClr val="0070C0"/>
                </a:solidFill>
              </a:rPr>
              <a:t>Erik </a:t>
            </a:r>
            <a:r>
              <a:rPr lang="en-GB" dirty="0" err="1">
                <a:solidFill>
                  <a:srgbClr val="0070C0"/>
                </a:solidFill>
              </a:rPr>
              <a:t>Hjerde</a:t>
            </a:r>
            <a:endParaRPr lang="en-GB" dirty="0">
              <a:solidFill>
                <a:srgbClr val="0070C0"/>
              </a:solidFill>
            </a:endParaRPr>
          </a:p>
          <a:p>
            <a:endParaRPr lang="en-GB" dirty="0"/>
          </a:p>
        </p:txBody>
      </p:sp>
      <p:sp>
        <p:nvSpPr>
          <p:cNvPr id="5" name="Text Placeholder 4">
            <a:extLst>
              <a:ext uri="{FF2B5EF4-FFF2-40B4-BE49-F238E27FC236}">
                <a16:creationId xmlns:a16="http://schemas.microsoft.com/office/drawing/2014/main" id="{F3B160A0-3911-6344-A87C-E43BA3ACF7B6}"/>
              </a:ext>
            </a:extLst>
          </p:cNvPr>
          <p:cNvSpPr>
            <a:spLocks noGrp="1"/>
          </p:cNvSpPr>
          <p:nvPr>
            <p:ph type="body" idx="3"/>
          </p:nvPr>
        </p:nvSpPr>
        <p:spPr/>
        <p:txBody>
          <a:bodyPr/>
          <a:lstStyle/>
          <a:p>
            <a:endParaRPr lang="en-GB" dirty="0"/>
          </a:p>
        </p:txBody>
      </p:sp>
    </p:spTree>
    <p:extLst>
      <p:ext uri="{BB962C8B-B14F-4D97-AF65-F5344CB8AC3E}">
        <p14:creationId xmlns:p14="http://schemas.microsoft.com/office/powerpoint/2010/main" val="547186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5C0330D-36EB-1847-9926-111EF06A0D84}"/>
              </a:ext>
            </a:extLst>
          </p:cNvPr>
          <p:cNvSpPr>
            <a:spLocks noGrp="1"/>
          </p:cNvSpPr>
          <p:nvPr>
            <p:ph type="body" idx="2"/>
          </p:nvPr>
        </p:nvSpPr>
        <p:spPr/>
        <p:txBody>
          <a:bodyPr/>
          <a:lstStyle/>
          <a:p>
            <a:pPr marL="114300" indent="0" algn="r">
              <a:buNone/>
            </a:pPr>
            <a:r>
              <a:rPr lang="en-GB" dirty="0">
                <a:solidFill>
                  <a:srgbClr val="0070C0"/>
                </a:solidFill>
              </a:rPr>
              <a:t>Erik </a:t>
            </a:r>
            <a:r>
              <a:rPr lang="en-GB" dirty="0" err="1">
                <a:solidFill>
                  <a:srgbClr val="0070C0"/>
                </a:solidFill>
              </a:rPr>
              <a:t>Hjerde</a:t>
            </a:r>
            <a:endParaRPr lang="en-GB" dirty="0">
              <a:solidFill>
                <a:srgbClr val="0070C0"/>
              </a:solidFill>
            </a:endParaRPr>
          </a:p>
          <a:p>
            <a:endParaRPr lang="en-GB" dirty="0"/>
          </a:p>
        </p:txBody>
      </p:sp>
      <p:sp>
        <p:nvSpPr>
          <p:cNvPr id="5" name="Text Placeholder 4">
            <a:extLst>
              <a:ext uri="{FF2B5EF4-FFF2-40B4-BE49-F238E27FC236}">
                <a16:creationId xmlns:a16="http://schemas.microsoft.com/office/drawing/2014/main" id="{F3B160A0-3911-6344-A87C-E43BA3ACF7B6}"/>
              </a:ext>
            </a:extLst>
          </p:cNvPr>
          <p:cNvSpPr>
            <a:spLocks noGrp="1"/>
          </p:cNvSpPr>
          <p:nvPr>
            <p:ph type="body" idx="3"/>
          </p:nvPr>
        </p:nvSpPr>
        <p:spPr/>
        <p:txBody>
          <a:bodyPr/>
          <a:lstStyle/>
          <a:p>
            <a:endParaRPr lang="en-GB" dirty="0"/>
          </a:p>
        </p:txBody>
      </p:sp>
      <p:pic>
        <p:nvPicPr>
          <p:cNvPr id="6" name="Picture 2" descr="Image result for google photo">
            <a:extLst>
              <a:ext uri="{FF2B5EF4-FFF2-40B4-BE49-F238E27FC236}">
                <a16:creationId xmlns:a16="http://schemas.microsoft.com/office/drawing/2014/main" id="{30B2FCD6-1963-E044-AE8B-8A288E435B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7445" y="929286"/>
            <a:ext cx="2076221" cy="155516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mage result for flickr">
            <a:extLst>
              <a:ext uri="{FF2B5EF4-FFF2-40B4-BE49-F238E27FC236}">
                <a16:creationId xmlns:a16="http://schemas.microsoft.com/office/drawing/2014/main" id="{2C4EE7B6-7D68-D644-8198-43EA12554B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5813" y="524763"/>
            <a:ext cx="1785445" cy="178544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Image result for dropbox logo">
            <a:extLst>
              <a:ext uri="{FF2B5EF4-FFF2-40B4-BE49-F238E27FC236}">
                <a16:creationId xmlns:a16="http://schemas.microsoft.com/office/drawing/2014/main" id="{C333011C-746B-7D49-91A5-18DC0F1CE5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91296" y="2498243"/>
            <a:ext cx="3482421" cy="94754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Image result for icloud logo">
            <a:extLst>
              <a:ext uri="{FF2B5EF4-FFF2-40B4-BE49-F238E27FC236}">
                <a16:creationId xmlns:a16="http://schemas.microsoft.com/office/drawing/2014/main" id="{C5DFB5D0-D7AD-E94B-9D5C-CCC833C4F17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39558" y="3952653"/>
            <a:ext cx="4306292" cy="131522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canvas uit">
            <a:extLst>
              <a:ext uri="{FF2B5EF4-FFF2-40B4-BE49-F238E27FC236}">
                <a16:creationId xmlns:a16="http://schemas.microsoft.com/office/drawing/2014/main" id="{3C17A852-7151-324E-AFFD-26BC08A9738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48994" y="2718731"/>
            <a:ext cx="4889289" cy="11510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lated image">
            <a:extLst>
              <a:ext uri="{FF2B5EF4-FFF2-40B4-BE49-F238E27FC236}">
                <a16:creationId xmlns:a16="http://schemas.microsoft.com/office/drawing/2014/main" id="{AC3FDF18-BE9E-1645-AB80-98C654EFE3F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6771" y="2992724"/>
            <a:ext cx="1729068" cy="172906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lated image">
            <a:extLst>
              <a:ext uri="{FF2B5EF4-FFF2-40B4-BE49-F238E27FC236}">
                <a16:creationId xmlns:a16="http://schemas.microsoft.com/office/drawing/2014/main" id="{983E4F9E-110C-AB4F-AEE0-14BA2F04D45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714883" y="561846"/>
            <a:ext cx="3094089" cy="122781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excel logo">
            <a:extLst>
              <a:ext uri="{FF2B5EF4-FFF2-40B4-BE49-F238E27FC236}">
                <a16:creationId xmlns:a16="http://schemas.microsoft.com/office/drawing/2014/main" id="{CEBB6189-B8DF-614F-96FB-F5CAA3294D9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021794" y="4363241"/>
            <a:ext cx="4516489" cy="165804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Related image">
            <a:extLst>
              <a:ext uri="{FF2B5EF4-FFF2-40B4-BE49-F238E27FC236}">
                <a16:creationId xmlns:a16="http://schemas.microsoft.com/office/drawing/2014/main" id="{4CD31CA1-C024-AC46-896A-B0B767ED494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56771" y="5079840"/>
            <a:ext cx="2246164" cy="1684623"/>
          </a:xfrm>
          <a:prstGeom prst="rect">
            <a:avLst/>
          </a:prstGeom>
          <a:noFill/>
          <a:extLst>
            <a:ext uri="{909E8E84-426E-40DD-AFC4-6F175D3DCCD1}">
              <a14:hiddenFill xmlns:a14="http://schemas.microsoft.com/office/drawing/2010/main">
                <a:solidFill>
                  <a:srgbClr val="FFFFFF"/>
                </a:solidFill>
              </a14:hiddenFill>
            </a:ext>
          </a:extLst>
        </p:spPr>
      </p:pic>
      <p:sp>
        <p:nvSpPr>
          <p:cNvPr id="11" name="Text Placeholder 10">
            <a:extLst>
              <a:ext uri="{FF2B5EF4-FFF2-40B4-BE49-F238E27FC236}">
                <a16:creationId xmlns:a16="http://schemas.microsoft.com/office/drawing/2014/main" id="{DB9F9019-8214-074F-9D7D-6B460F601597}"/>
              </a:ext>
            </a:extLst>
          </p:cNvPr>
          <p:cNvSpPr>
            <a:spLocks noGrp="1"/>
          </p:cNvSpPr>
          <p:nvPr>
            <p:ph type="body" idx="1"/>
          </p:nvPr>
        </p:nvSpPr>
        <p:spPr/>
        <p:txBody>
          <a:bodyPr/>
          <a:lstStyle/>
          <a:p>
            <a:endParaRPr lang="en-GB" dirty="0"/>
          </a:p>
        </p:txBody>
      </p:sp>
      <p:sp>
        <p:nvSpPr>
          <p:cNvPr id="13" name="Title 12">
            <a:extLst>
              <a:ext uri="{FF2B5EF4-FFF2-40B4-BE49-F238E27FC236}">
                <a16:creationId xmlns:a16="http://schemas.microsoft.com/office/drawing/2014/main" id="{2B9BAB59-FB1D-D540-B5B8-74FFEB1CCE09}"/>
              </a:ext>
            </a:extLst>
          </p:cNvPr>
          <p:cNvSpPr>
            <a:spLocks noGrp="1"/>
          </p:cNvSpPr>
          <p:nvPr>
            <p:ph type="title"/>
          </p:nvPr>
        </p:nvSpPr>
        <p:spPr/>
        <p:txBody>
          <a:bodyPr/>
          <a:lstStyle/>
          <a:p>
            <a:endParaRPr lang="en-GB"/>
          </a:p>
        </p:txBody>
      </p:sp>
      <p:pic>
        <p:nvPicPr>
          <p:cNvPr id="1036" name="Picture 12" descr="Image result for coursera logo">
            <a:extLst>
              <a:ext uri="{FF2B5EF4-FFF2-40B4-BE49-F238E27FC236}">
                <a16:creationId xmlns:a16="http://schemas.microsoft.com/office/drawing/2014/main" id="{E14C01DA-BF47-5142-89C0-AE49FCDF2BD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822096" y="133660"/>
            <a:ext cx="2081883" cy="199152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Image result for amazon cloud">
            <a:extLst>
              <a:ext uri="{FF2B5EF4-FFF2-40B4-BE49-F238E27FC236}">
                <a16:creationId xmlns:a16="http://schemas.microsoft.com/office/drawing/2014/main" id="{44F224D4-9DB3-4A4E-BCB5-ED4F1868E666}"/>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490970" y="5339881"/>
            <a:ext cx="2718197" cy="1322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2636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04AD1-2D0E-D745-8F00-1CA10AD07825}"/>
              </a:ext>
            </a:extLst>
          </p:cNvPr>
          <p:cNvSpPr>
            <a:spLocks noGrp="1"/>
          </p:cNvSpPr>
          <p:nvPr>
            <p:ph type="title"/>
          </p:nvPr>
        </p:nvSpPr>
        <p:spPr/>
        <p:txBody>
          <a:bodyPr/>
          <a:lstStyle/>
          <a:p>
            <a:r>
              <a:rPr lang="en-GB" dirty="0"/>
              <a:t>Do we need ELIXIR????????</a:t>
            </a:r>
          </a:p>
        </p:txBody>
      </p:sp>
      <p:sp>
        <p:nvSpPr>
          <p:cNvPr id="6" name="Right Arrow 5">
            <a:extLst>
              <a:ext uri="{FF2B5EF4-FFF2-40B4-BE49-F238E27FC236}">
                <a16:creationId xmlns:a16="http://schemas.microsoft.com/office/drawing/2014/main" id="{9A58289D-B129-664B-A38F-E05F49BCB7CE}"/>
              </a:ext>
            </a:extLst>
          </p:cNvPr>
          <p:cNvSpPr/>
          <p:nvPr/>
        </p:nvSpPr>
        <p:spPr bwMode="auto">
          <a:xfrm>
            <a:off x="719403" y="4817163"/>
            <a:ext cx="11023600" cy="689701"/>
          </a:xfrm>
          <a:prstGeom prst="rightArrow">
            <a:avLst>
              <a:gd name="adj1" fmla="val 50000"/>
              <a:gd name="adj2" fmla="val 372868"/>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GB" sz="2000" b="0" i="0" u="none" strike="noStrike" cap="none" normalizeH="0" baseline="0" dirty="0">
                <a:ln>
                  <a:noFill/>
                </a:ln>
                <a:solidFill>
                  <a:schemeClr val="tx1"/>
                </a:solidFill>
                <a:effectLst/>
                <a:latin typeface="Arial" pitchFamily="-112" charset="0"/>
                <a:ea typeface="Geneva" pitchFamily="-112" charset="0"/>
                <a:cs typeface="Geneva" pitchFamily="-112" charset="0"/>
              </a:rPr>
              <a:t>Data management</a:t>
            </a:r>
          </a:p>
        </p:txBody>
      </p:sp>
      <p:pic>
        <p:nvPicPr>
          <p:cNvPr id="7" name="Picture 2" descr="Image result for illumina machine">
            <a:extLst>
              <a:ext uri="{FF2B5EF4-FFF2-40B4-BE49-F238E27FC236}">
                <a16:creationId xmlns:a16="http://schemas.microsoft.com/office/drawing/2014/main" id="{55CFBF26-5DAF-A74C-9454-A5058E9036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004" y="3275632"/>
            <a:ext cx="2877395" cy="139244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Image result for transparent image of computer chassis">
            <a:extLst>
              <a:ext uri="{FF2B5EF4-FFF2-40B4-BE49-F238E27FC236}">
                <a16:creationId xmlns:a16="http://schemas.microsoft.com/office/drawing/2014/main" id="{805CB65C-8D59-9146-A81E-EF6FEB41C9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00045" y="3257397"/>
            <a:ext cx="2431198" cy="1368110"/>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BD75ECA3-C705-7E47-BE6B-1CB4FF06D91C}"/>
              </a:ext>
            </a:extLst>
          </p:cNvPr>
          <p:cNvGrpSpPr/>
          <p:nvPr/>
        </p:nvGrpSpPr>
        <p:grpSpPr>
          <a:xfrm>
            <a:off x="5475469" y="3257397"/>
            <a:ext cx="2926970" cy="1464743"/>
            <a:chOff x="6207453" y="2493833"/>
            <a:chExt cx="3016059" cy="1509326"/>
          </a:xfrm>
        </p:grpSpPr>
        <p:pic>
          <p:nvPicPr>
            <p:cNvPr id="10" name="Picture 6" descr="Image result for cloud">
              <a:extLst>
                <a:ext uri="{FF2B5EF4-FFF2-40B4-BE49-F238E27FC236}">
                  <a16:creationId xmlns:a16="http://schemas.microsoft.com/office/drawing/2014/main" id="{DDF0176F-3104-DF4D-8B8B-24E958DF34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77877" y="2553696"/>
              <a:ext cx="2345635" cy="144946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CC6928E-38E7-9646-B248-2D944D0D76FA}"/>
                </a:ext>
              </a:extLst>
            </p:cNvPr>
            <p:cNvPicPr>
              <a:picLocks noChangeAspect="1"/>
            </p:cNvPicPr>
            <p:nvPr/>
          </p:nvPicPr>
          <p:blipFill>
            <a:blip r:embed="rId6"/>
            <a:stretch>
              <a:fillRect/>
            </a:stretch>
          </p:blipFill>
          <p:spPr>
            <a:xfrm>
              <a:off x="7988398" y="3324419"/>
              <a:ext cx="482502" cy="624589"/>
            </a:xfrm>
            <a:prstGeom prst="rect">
              <a:avLst/>
            </a:prstGeom>
          </p:spPr>
        </p:pic>
        <p:pic>
          <p:nvPicPr>
            <p:cNvPr id="12" name="Picture 12" descr="Image result for transparent image of computer chassis">
              <a:extLst>
                <a:ext uri="{FF2B5EF4-FFF2-40B4-BE49-F238E27FC236}">
                  <a16:creationId xmlns:a16="http://schemas.microsoft.com/office/drawing/2014/main" id="{66B8B790-6950-4E4E-860F-02CE47EF3E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07453" y="2848661"/>
              <a:ext cx="1776449" cy="9996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A2EC7FF6-5E94-AF40-B099-278AB81D172E}"/>
                </a:ext>
              </a:extLst>
            </p:cNvPr>
            <p:cNvPicPr>
              <a:picLocks noChangeAspect="1"/>
            </p:cNvPicPr>
            <p:nvPr/>
          </p:nvPicPr>
          <p:blipFill>
            <a:blip r:embed="rId6"/>
            <a:stretch>
              <a:fillRect/>
            </a:stretch>
          </p:blipFill>
          <p:spPr>
            <a:xfrm>
              <a:off x="7988398" y="2493833"/>
              <a:ext cx="482502" cy="624589"/>
            </a:xfrm>
            <a:prstGeom prst="rect">
              <a:avLst/>
            </a:prstGeom>
          </p:spPr>
        </p:pic>
        <p:pic>
          <p:nvPicPr>
            <p:cNvPr id="14" name="Picture 13">
              <a:extLst>
                <a:ext uri="{FF2B5EF4-FFF2-40B4-BE49-F238E27FC236}">
                  <a16:creationId xmlns:a16="http://schemas.microsoft.com/office/drawing/2014/main" id="{569988FB-0D24-4749-A768-401A9BD64CBC}"/>
                </a:ext>
              </a:extLst>
            </p:cNvPr>
            <p:cNvPicPr>
              <a:picLocks noChangeAspect="1"/>
            </p:cNvPicPr>
            <p:nvPr/>
          </p:nvPicPr>
          <p:blipFill>
            <a:blip r:embed="rId6"/>
            <a:stretch>
              <a:fillRect/>
            </a:stretch>
          </p:blipFill>
          <p:spPr>
            <a:xfrm>
              <a:off x="8736514" y="2985821"/>
              <a:ext cx="482502" cy="624589"/>
            </a:xfrm>
            <a:prstGeom prst="rect">
              <a:avLst/>
            </a:prstGeom>
          </p:spPr>
        </p:pic>
      </p:grpSp>
      <p:sp>
        <p:nvSpPr>
          <p:cNvPr id="18" name="TextBox 17">
            <a:extLst>
              <a:ext uri="{FF2B5EF4-FFF2-40B4-BE49-F238E27FC236}">
                <a16:creationId xmlns:a16="http://schemas.microsoft.com/office/drawing/2014/main" id="{04A12872-A701-144F-B896-20F9544225EA}"/>
              </a:ext>
            </a:extLst>
          </p:cNvPr>
          <p:cNvSpPr txBox="1"/>
          <p:nvPr/>
        </p:nvSpPr>
        <p:spPr>
          <a:xfrm>
            <a:off x="754588" y="2850656"/>
            <a:ext cx="1813317" cy="369332"/>
          </a:xfrm>
          <a:prstGeom prst="rect">
            <a:avLst/>
          </a:prstGeom>
          <a:noFill/>
        </p:spPr>
        <p:txBody>
          <a:bodyPr wrap="none" rtlCol="0">
            <a:spAutoFit/>
          </a:bodyPr>
          <a:lstStyle/>
          <a:p>
            <a:r>
              <a:rPr lang="en-GB" sz="1800" dirty="0"/>
              <a:t>Data production</a:t>
            </a:r>
          </a:p>
        </p:txBody>
      </p:sp>
      <p:sp>
        <p:nvSpPr>
          <p:cNvPr id="19" name="TextBox 18">
            <a:extLst>
              <a:ext uri="{FF2B5EF4-FFF2-40B4-BE49-F238E27FC236}">
                <a16:creationId xmlns:a16="http://schemas.microsoft.com/office/drawing/2014/main" id="{3CA2ABB6-9FD6-4F48-A498-8BCC946AB55B}"/>
              </a:ext>
            </a:extLst>
          </p:cNvPr>
          <p:cNvSpPr txBox="1"/>
          <p:nvPr/>
        </p:nvSpPr>
        <p:spPr>
          <a:xfrm>
            <a:off x="3149191" y="2844898"/>
            <a:ext cx="2326278" cy="369332"/>
          </a:xfrm>
          <a:prstGeom prst="rect">
            <a:avLst/>
          </a:prstGeom>
          <a:noFill/>
        </p:spPr>
        <p:txBody>
          <a:bodyPr wrap="none" rtlCol="0">
            <a:spAutoFit/>
          </a:bodyPr>
          <a:lstStyle/>
          <a:p>
            <a:r>
              <a:rPr lang="en-GB" sz="1800" dirty="0"/>
              <a:t>Data storage/sharing</a:t>
            </a:r>
          </a:p>
        </p:txBody>
      </p:sp>
      <p:sp>
        <p:nvSpPr>
          <p:cNvPr id="20" name="TextBox 19">
            <a:extLst>
              <a:ext uri="{FF2B5EF4-FFF2-40B4-BE49-F238E27FC236}">
                <a16:creationId xmlns:a16="http://schemas.microsoft.com/office/drawing/2014/main" id="{8DDB9C70-6538-AF45-8BBE-5457431B67F9}"/>
              </a:ext>
            </a:extLst>
          </p:cNvPr>
          <p:cNvSpPr txBox="1"/>
          <p:nvPr/>
        </p:nvSpPr>
        <p:spPr>
          <a:xfrm>
            <a:off x="6421163" y="2850656"/>
            <a:ext cx="1620957" cy="369332"/>
          </a:xfrm>
          <a:prstGeom prst="rect">
            <a:avLst/>
          </a:prstGeom>
          <a:noFill/>
        </p:spPr>
        <p:txBody>
          <a:bodyPr wrap="none" rtlCol="0">
            <a:spAutoFit/>
          </a:bodyPr>
          <a:lstStyle/>
          <a:p>
            <a:r>
              <a:rPr lang="en-GB" sz="1800" dirty="0"/>
              <a:t>Data compute</a:t>
            </a:r>
          </a:p>
        </p:txBody>
      </p:sp>
      <p:sp>
        <p:nvSpPr>
          <p:cNvPr id="21" name="TextBox 20">
            <a:extLst>
              <a:ext uri="{FF2B5EF4-FFF2-40B4-BE49-F238E27FC236}">
                <a16:creationId xmlns:a16="http://schemas.microsoft.com/office/drawing/2014/main" id="{46529A09-F78A-5C41-8770-684F55F73727}"/>
              </a:ext>
            </a:extLst>
          </p:cNvPr>
          <p:cNvSpPr txBox="1"/>
          <p:nvPr/>
        </p:nvSpPr>
        <p:spPr>
          <a:xfrm>
            <a:off x="9384376" y="2843213"/>
            <a:ext cx="1659429" cy="369332"/>
          </a:xfrm>
          <a:prstGeom prst="rect">
            <a:avLst/>
          </a:prstGeom>
          <a:noFill/>
        </p:spPr>
        <p:txBody>
          <a:bodyPr wrap="none" rtlCol="0">
            <a:spAutoFit/>
          </a:bodyPr>
          <a:lstStyle/>
          <a:p>
            <a:r>
              <a:rPr lang="en-GB" sz="1800" dirty="0"/>
              <a:t>Data archiving</a:t>
            </a:r>
          </a:p>
        </p:txBody>
      </p:sp>
      <p:pic>
        <p:nvPicPr>
          <p:cNvPr id="24" name="Picture 23">
            <a:extLst>
              <a:ext uri="{FF2B5EF4-FFF2-40B4-BE49-F238E27FC236}">
                <a16:creationId xmlns:a16="http://schemas.microsoft.com/office/drawing/2014/main" id="{30220E6C-21D8-6442-908E-3E6792EB7E4A}"/>
              </a:ext>
            </a:extLst>
          </p:cNvPr>
          <p:cNvPicPr>
            <a:picLocks noChangeAspect="1"/>
          </p:cNvPicPr>
          <p:nvPr/>
        </p:nvPicPr>
        <p:blipFill>
          <a:blip r:embed="rId7"/>
          <a:stretch>
            <a:fillRect/>
          </a:stretch>
        </p:blipFill>
        <p:spPr>
          <a:xfrm>
            <a:off x="9718006" y="3257728"/>
            <a:ext cx="1083277" cy="1364294"/>
          </a:xfrm>
          <a:prstGeom prst="rect">
            <a:avLst/>
          </a:prstGeom>
        </p:spPr>
      </p:pic>
    </p:spTree>
    <p:extLst>
      <p:ext uri="{BB962C8B-B14F-4D97-AF65-F5344CB8AC3E}">
        <p14:creationId xmlns:p14="http://schemas.microsoft.com/office/powerpoint/2010/main" val="68510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8" grpId="0"/>
      <p:bldP spid="19" grpId="0"/>
      <p:bldP spid="20"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data steward wizard">
            <a:extLst>
              <a:ext uri="{FF2B5EF4-FFF2-40B4-BE49-F238E27FC236}">
                <a16:creationId xmlns:a16="http://schemas.microsoft.com/office/drawing/2014/main" id="{62C643F8-8BCA-D64F-AB50-98E5F107FE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7306" y="5111089"/>
            <a:ext cx="3317875" cy="14935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8904AD1-2D0E-D745-8F00-1CA10AD07825}"/>
              </a:ext>
            </a:extLst>
          </p:cNvPr>
          <p:cNvSpPr>
            <a:spLocks noGrp="1"/>
          </p:cNvSpPr>
          <p:nvPr>
            <p:ph type="title"/>
          </p:nvPr>
        </p:nvSpPr>
        <p:spPr/>
        <p:txBody>
          <a:bodyPr/>
          <a:lstStyle/>
          <a:p>
            <a:r>
              <a:rPr lang="en-GB" dirty="0"/>
              <a:t>Do we need ELIXIR????????</a:t>
            </a:r>
          </a:p>
        </p:txBody>
      </p:sp>
      <p:sp>
        <p:nvSpPr>
          <p:cNvPr id="6" name="Right Arrow 5">
            <a:extLst>
              <a:ext uri="{FF2B5EF4-FFF2-40B4-BE49-F238E27FC236}">
                <a16:creationId xmlns:a16="http://schemas.microsoft.com/office/drawing/2014/main" id="{9A58289D-B129-664B-A38F-E05F49BCB7CE}"/>
              </a:ext>
            </a:extLst>
          </p:cNvPr>
          <p:cNvSpPr/>
          <p:nvPr/>
        </p:nvSpPr>
        <p:spPr bwMode="auto">
          <a:xfrm>
            <a:off x="719403" y="4817163"/>
            <a:ext cx="11023600" cy="689701"/>
          </a:xfrm>
          <a:prstGeom prst="rightArrow">
            <a:avLst>
              <a:gd name="adj1" fmla="val 50000"/>
              <a:gd name="adj2" fmla="val 372868"/>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GB" sz="2000" b="0" i="0" u="none" strike="noStrike" cap="none" normalizeH="0" baseline="0" dirty="0">
                <a:ln>
                  <a:noFill/>
                </a:ln>
                <a:solidFill>
                  <a:schemeClr val="tx1"/>
                </a:solidFill>
                <a:effectLst/>
                <a:latin typeface="Arial" pitchFamily="-112" charset="0"/>
                <a:ea typeface="Geneva" pitchFamily="-112" charset="0"/>
                <a:cs typeface="Geneva" pitchFamily="-112" charset="0"/>
              </a:rPr>
              <a:t>Data management</a:t>
            </a:r>
          </a:p>
        </p:txBody>
      </p:sp>
      <p:pic>
        <p:nvPicPr>
          <p:cNvPr id="7" name="Picture 2" descr="Image result for illumina machine">
            <a:extLst>
              <a:ext uri="{FF2B5EF4-FFF2-40B4-BE49-F238E27FC236}">
                <a16:creationId xmlns:a16="http://schemas.microsoft.com/office/drawing/2014/main" id="{55CFBF26-5DAF-A74C-9454-A5058E9036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004" y="3275632"/>
            <a:ext cx="2877395" cy="139244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Image result for transparent image of computer chassis">
            <a:extLst>
              <a:ext uri="{FF2B5EF4-FFF2-40B4-BE49-F238E27FC236}">
                <a16:creationId xmlns:a16="http://schemas.microsoft.com/office/drawing/2014/main" id="{805CB65C-8D59-9146-A81E-EF6FEB41C9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0045" y="3257397"/>
            <a:ext cx="2431198" cy="1368110"/>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BD75ECA3-C705-7E47-BE6B-1CB4FF06D91C}"/>
              </a:ext>
            </a:extLst>
          </p:cNvPr>
          <p:cNvGrpSpPr/>
          <p:nvPr/>
        </p:nvGrpSpPr>
        <p:grpSpPr>
          <a:xfrm>
            <a:off x="5475469" y="3257397"/>
            <a:ext cx="2926970" cy="1464743"/>
            <a:chOff x="6207453" y="2493833"/>
            <a:chExt cx="3016059" cy="1509326"/>
          </a:xfrm>
        </p:grpSpPr>
        <p:pic>
          <p:nvPicPr>
            <p:cNvPr id="10" name="Picture 6" descr="Image result for cloud">
              <a:extLst>
                <a:ext uri="{FF2B5EF4-FFF2-40B4-BE49-F238E27FC236}">
                  <a16:creationId xmlns:a16="http://schemas.microsoft.com/office/drawing/2014/main" id="{DDF0176F-3104-DF4D-8B8B-24E958DF34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77877" y="2553696"/>
              <a:ext cx="2345635" cy="144946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CC6928E-38E7-9646-B248-2D944D0D76FA}"/>
                </a:ext>
              </a:extLst>
            </p:cNvPr>
            <p:cNvPicPr>
              <a:picLocks noChangeAspect="1"/>
            </p:cNvPicPr>
            <p:nvPr/>
          </p:nvPicPr>
          <p:blipFill>
            <a:blip r:embed="rId7"/>
            <a:stretch>
              <a:fillRect/>
            </a:stretch>
          </p:blipFill>
          <p:spPr>
            <a:xfrm>
              <a:off x="7988398" y="3324419"/>
              <a:ext cx="482502" cy="624589"/>
            </a:xfrm>
            <a:prstGeom prst="rect">
              <a:avLst/>
            </a:prstGeom>
          </p:spPr>
        </p:pic>
        <p:pic>
          <p:nvPicPr>
            <p:cNvPr id="12" name="Picture 12" descr="Image result for transparent image of computer chassis">
              <a:extLst>
                <a:ext uri="{FF2B5EF4-FFF2-40B4-BE49-F238E27FC236}">
                  <a16:creationId xmlns:a16="http://schemas.microsoft.com/office/drawing/2014/main" id="{66B8B790-6950-4E4E-860F-02CE47EF3E1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07453" y="2848661"/>
              <a:ext cx="1776449" cy="9996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A2EC7FF6-5E94-AF40-B099-278AB81D172E}"/>
                </a:ext>
              </a:extLst>
            </p:cNvPr>
            <p:cNvPicPr>
              <a:picLocks noChangeAspect="1"/>
            </p:cNvPicPr>
            <p:nvPr/>
          </p:nvPicPr>
          <p:blipFill>
            <a:blip r:embed="rId7"/>
            <a:stretch>
              <a:fillRect/>
            </a:stretch>
          </p:blipFill>
          <p:spPr>
            <a:xfrm>
              <a:off x="7988398" y="2493833"/>
              <a:ext cx="482502" cy="624589"/>
            </a:xfrm>
            <a:prstGeom prst="rect">
              <a:avLst/>
            </a:prstGeom>
          </p:spPr>
        </p:pic>
        <p:pic>
          <p:nvPicPr>
            <p:cNvPr id="14" name="Picture 13">
              <a:extLst>
                <a:ext uri="{FF2B5EF4-FFF2-40B4-BE49-F238E27FC236}">
                  <a16:creationId xmlns:a16="http://schemas.microsoft.com/office/drawing/2014/main" id="{569988FB-0D24-4749-A768-401A9BD64CBC}"/>
                </a:ext>
              </a:extLst>
            </p:cNvPr>
            <p:cNvPicPr>
              <a:picLocks noChangeAspect="1"/>
            </p:cNvPicPr>
            <p:nvPr/>
          </p:nvPicPr>
          <p:blipFill>
            <a:blip r:embed="rId7"/>
            <a:stretch>
              <a:fillRect/>
            </a:stretch>
          </p:blipFill>
          <p:spPr>
            <a:xfrm>
              <a:off x="8736514" y="2985821"/>
              <a:ext cx="482502" cy="624589"/>
            </a:xfrm>
            <a:prstGeom prst="rect">
              <a:avLst/>
            </a:prstGeom>
          </p:spPr>
        </p:pic>
      </p:grpSp>
      <p:sp>
        <p:nvSpPr>
          <p:cNvPr id="18" name="TextBox 17">
            <a:extLst>
              <a:ext uri="{FF2B5EF4-FFF2-40B4-BE49-F238E27FC236}">
                <a16:creationId xmlns:a16="http://schemas.microsoft.com/office/drawing/2014/main" id="{04A12872-A701-144F-B896-20F9544225EA}"/>
              </a:ext>
            </a:extLst>
          </p:cNvPr>
          <p:cNvSpPr txBox="1"/>
          <p:nvPr/>
        </p:nvSpPr>
        <p:spPr>
          <a:xfrm>
            <a:off x="754588" y="2850656"/>
            <a:ext cx="1813317" cy="369332"/>
          </a:xfrm>
          <a:prstGeom prst="rect">
            <a:avLst/>
          </a:prstGeom>
          <a:noFill/>
        </p:spPr>
        <p:txBody>
          <a:bodyPr wrap="none" rtlCol="0">
            <a:spAutoFit/>
          </a:bodyPr>
          <a:lstStyle/>
          <a:p>
            <a:r>
              <a:rPr lang="en-GB" sz="1800" dirty="0"/>
              <a:t>Data production</a:t>
            </a:r>
          </a:p>
        </p:txBody>
      </p:sp>
      <p:sp>
        <p:nvSpPr>
          <p:cNvPr id="19" name="TextBox 18">
            <a:extLst>
              <a:ext uri="{FF2B5EF4-FFF2-40B4-BE49-F238E27FC236}">
                <a16:creationId xmlns:a16="http://schemas.microsoft.com/office/drawing/2014/main" id="{3CA2ABB6-9FD6-4F48-A498-8BCC946AB55B}"/>
              </a:ext>
            </a:extLst>
          </p:cNvPr>
          <p:cNvSpPr txBox="1"/>
          <p:nvPr/>
        </p:nvSpPr>
        <p:spPr>
          <a:xfrm>
            <a:off x="3149191" y="2844898"/>
            <a:ext cx="2326278" cy="369332"/>
          </a:xfrm>
          <a:prstGeom prst="rect">
            <a:avLst/>
          </a:prstGeom>
          <a:noFill/>
        </p:spPr>
        <p:txBody>
          <a:bodyPr wrap="none" rtlCol="0">
            <a:spAutoFit/>
          </a:bodyPr>
          <a:lstStyle/>
          <a:p>
            <a:r>
              <a:rPr lang="en-GB" sz="1800" dirty="0"/>
              <a:t>Data storage/sharing</a:t>
            </a:r>
          </a:p>
        </p:txBody>
      </p:sp>
      <p:sp>
        <p:nvSpPr>
          <p:cNvPr id="20" name="TextBox 19">
            <a:extLst>
              <a:ext uri="{FF2B5EF4-FFF2-40B4-BE49-F238E27FC236}">
                <a16:creationId xmlns:a16="http://schemas.microsoft.com/office/drawing/2014/main" id="{8DDB9C70-6538-AF45-8BBE-5457431B67F9}"/>
              </a:ext>
            </a:extLst>
          </p:cNvPr>
          <p:cNvSpPr txBox="1"/>
          <p:nvPr/>
        </p:nvSpPr>
        <p:spPr>
          <a:xfrm>
            <a:off x="6421163" y="2850656"/>
            <a:ext cx="1620957" cy="369332"/>
          </a:xfrm>
          <a:prstGeom prst="rect">
            <a:avLst/>
          </a:prstGeom>
          <a:noFill/>
        </p:spPr>
        <p:txBody>
          <a:bodyPr wrap="none" rtlCol="0">
            <a:spAutoFit/>
          </a:bodyPr>
          <a:lstStyle/>
          <a:p>
            <a:r>
              <a:rPr lang="en-GB" sz="1800" dirty="0"/>
              <a:t>Data compute</a:t>
            </a:r>
          </a:p>
        </p:txBody>
      </p:sp>
      <p:sp>
        <p:nvSpPr>
          <p:cNvPr id="21" name="TextBox 20">
            <a:extLst>
              <a:ext uri="{FF2B5EF4-FFF2-40B4-BE49-F238E27FC236}">
                <a16:creationId xmlns:a16="http://schemas.microsoft.com/office/drawing/2014/main" id="{46529A09-F78A-5C41-8770-684F55F73727}"/>
              </a:ext>
            </a:extLst>
          </p:cNvPr>
          <p:cNvSpPr txBox="1"/>
          <p:nvPr/>
        </p:nvSpPr>
        <p:spPr>
          <a:xfrm>
            <a:off x="9384376" y="2843213"/>
            <a:ext cx="1659429" cy="369332"/>
          </a:xfrm>
          <a:prstGeom prst="rect">
            <a:avLst/>
          </a:prstGeom>
          <a:noFill/>
        </p:spPr>
        <p:txBody>
          <a:bodyPr wrap="none" rtlCol="0">
            <a:spAutoFit/>
          </a:bodyPr>
          <a:lstStyle/>
          <a:p>
            <a:r>
              <a:rPr lang="en-GB" sz="1800" dirty="0"/>
              <a:t>Data archiving</a:t>
            </a:r>
          </a:p>
        </p:txBody>
      </p:sp>
      <p:pic>
        <p:nvPicPr>
          <p:cNvPr id="24" name="Picture 23">
            <a:extLst>
              <a:ext uri="{FF2B5EF4-FFF2-40B4-BE49-F238E27FC236}">
                <a16:creationId xmlns:a16="http://schemas.microsoft.com/office/drawing/2014/main" id="{30220E6C-21D8-6442-908E-3E6792EB7E4A}"/>
              </a:ext>
            </a:extLst>
          </p:cNvPr>
          <p:cNvPicPr>
            <a:picLocks noChangeAspect="1"/>
          </p:cNvPicPr>
          <p:nvPr/>
        </p:nvPicPr>
        <p:blipFill>
          <a:blip r:embed="rId8"/>
          <a:stretch>
            <a:fillRect/>
          </a:stretch>
        </p:blipFill>
        <p:spPr>
          <a:xfrm>
            <a:off x="9718006" y="3257728"/>
            <a:ext cx="1083277" cy="1364294"/>
          </a:xfrm>
          <a:prstGeom prst="rect">
            <a:avLst/>
          </a:prstGeom>
        </p:spPr>
      </p:pic>
      <p:sp>
        <p:nvSpPr>
          <p:cNvPr id="22" name="Rectangle 21">
            <a:extLst>
              <a:ext uri="{FF2B5EF4-FFF2-40B4-BE49-F238E27FC236}">
                <a16:creationId xmlns:a16="http://schemas.microsoft.com/office/drawing/2014/main" id="{84C48A90-C4B5-F04D-8FCF-C6C1D870EB4E}"/>
              </a:ext>
            </a:extLst>
          </p:cNvPr>
          <p:cNvSpPr/>
          <p:nvPr/>
        </p:nvSpPr>
        <p:spPr bwMode="auto">
          <a:xfrm>
            <a:off x="4444244" y="6325073"/>
            <a:ext cx="2628069" cy="436002"/>
          </a:xfrm>
          <a:prstGeom prst="rect">
            <a:avLst/>
          </a:prstGeom>
          <a:solidFill>
            <a:srgbClr val="F57E1D"/>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GB" sz="1700" b="1" i="0" u="none" strike="noStrike" cap="none" normalizeH="0" baseline="0" dirty="0">
                <a:ln>
                  <a:noFill/>
                </a:ln>
                <a:solidFill>
                  <a:schemeClr val="tx1"/>
                </a:solidFill>
                <a:effectLst/>
                <a:latin typeface="Arial" pitchFamily="-112" charset="0"/>
                <a:ea typeface="Geneva" pitchFamily="-112" charset="0"/>
                <a:cs typeface="Geneva" pitchFamily="-112" charset="0"/>
              </a:rPr>
              <a:t>Data management plan</a:t>
            </a:r>
          </a:p>
        </p:txBody>
      </p:sp>
      <p:sp>
        <p:nvSpPr>
          <p:cNvPr id="23" name="Rounded Rectangle 22">
            <a:extLst>
              <a:ext uri="{FF2B5EF4-FFF2-40B4-BE49-F238E27FC236}">
                <a16:creationId xmlns:a16="http://schemas.microsoft.com/office/drawing/2014/main" id="{2AB1548E-0D29-CB40-8852-3C09F1282E95}"/>
              </a:ext>
            </a:extLst>
          </p:cNvPr>
          <p:cNvSpPr/>
          <p:nvPr/>
        </p:nvSpPr>
        <p:spPr bwMode="auto">
          <a:xfrm>
            <a:off x="618983" y="1241991"/>
            <a:ext cx="2138505"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R="0" algn="ctr" defTabSz="914400" rtl="0" eaLnBrk="0" fontAlgn="base" latinLnBrk="0" hangingPunct="0">
              <a:lnSpc>
                <a:spcPct val="100000"/>
              </a:lnSpc>
              <a:spcBef>
                <a:spcPct val="0"/>
              </a:spcBef>
              <a:spcAft>
                <a:spcPct val="0"/>
              </a:spcAft>
              <a:buClrTx/>
              <a:buSzTx/>
              <a:tabLst/>
            </a:pPr>
            <a:r>
              <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rPr>
              <a:t>100 samples</a:t>
            </a:r>
          </a:p>
        </p:txBody>
      </p:sp>
      <p:sp>
        <p:nvSpPr>
          <p:cNvPr id="27" name="Rounded Rectangle 26">
            <a:extLst>
              <a:ext uri="{FF2B5EF4-FFF2-40B4-BE49-F238E27FC236}">
                <a16:creationId xmlns:a16="http://schemas.microsoft.com/office/drawing/2014/main" id="{29F54595-5F8A-F646-8BDA-BD70F1348742}"/>
              </a:ext>
            </a:extLst>
          </p:cNvPr>
          <p:cNvSpPr/>
          <p:nvPr/>
        </p:nvSpPr>
        <p:spPr bwMode="auto">
          <a:xfrm>
            <a:off x="3288878" y="1241274"/>
            <a:ext cx="2449313"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buClrTx/>
            </a:pPr>
            <a:r>
              <a:rPr lang="en-GB" sz="1800" dirty="0">
                <a:solidFill>
                  <a:schemeClr val="bg1"/>
                </a:solidFill>
                <a:latin typeface="Arial" pitchFamily="-112" charset="0"/>
                <a:ea typeface="Geneva" pitchFamily="-112" charset="0"/>
                <a:cs typeface="Geneva" pitchFamily="-112" charset="0"/>
              </a:rPr>
              <a:t>200 GB raw data</a:t>
            </a:r>
          </a:p>
          <a:p>
            <a:pPr algn="ctr" eaLnBrk="0" fontAlgn="base" hangingPunct="0">
              <a:spcBef>
                <a:spcPct val="0"/>
              </a:spcBef>
              <a:spcAft>
                <a:spcPct val="0"/>
              </a:spcAft>
              <a:buClrTx/>
            </a:pPr>
            <a:r>
              <a:rPr lang="en-GB" sz="1800" dirty="0">
                <a:solidFill>
                  <a:schemeClr val="bg1"/>
                </a:solidFill>
                <a:latin typeface="Arial" pitchFamily="-112" charset="0"/>
                <a:ea typeface="Geneva" pitchFamily="-112" charset="0"/>
                <a:cs typeface="Geneva" pitchFamily="-112" charset="0"/>
              </a:rPr>
              <a:t>2 TB processed data</a:t>
            </a:r>
          </a:p>
        </p:txBody>
      </p:sp>
      <p:sp>
        <p:nvSpPr>
          <p:cNvPr id="28" name="Rounded Rectangle 27">
            <a:extLst>
              <a:ext uri="{FF2B5EF4-FFF2-40B4-BE49-F238E27FC236}">
                <a16:creationId xmlns:a16="http://schemas.microsoft.com/office/drawing/2014/main" id="{2DB0000E-A70C-3C49-8FFE-92E7704AC828}"/>
              </a:ext>
            </a:extLst>
          </p:cNvPr>
          <p:cNvSpPr/>
          <p:nvPr/>
        </p:nvSpPr>
        <p:spPr bwMode="auto">
          <a:xfrm>
            <a:off x="6315929" y="1238595"/>
            <a:ext cx="2138505"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R="0" algn="ctr" defTabSz="914400" rtl="0" eaLnBrk="0" fontAlgn="base" latinLnBrk="0" hangingPunct="0">
              <a:lnSpc>
                <a:spcPct val="100000"/>
              </a:lnSpc>
              <a:spcBef>
                <a:spcPct val="0"/>
              </a:spcBef>
              <a:spcAft>
                <a:spcPct val="0"/>
              </a:spcAft>
              <a:buClrTx/>
              <a:buSzTx/>
              <a:tabLst/>
            </a:pPr>
            <a:r>
              <a:rPr lang="en-GB" sz="1800" dirty="0">
                <a:solidFill>
                  <a:schemeClr val="bg1"/>
                </a:solidFill>
                <a:latin typeface="Arial" pitchFamily="-112" charset="0"/>
                <a:ea typeface="Geneva" pitchFamily="-112" charset="0"/>
                <a:cs typeface="Geneva" pitchFamily="-112" charset="0"/>
              </a:rPr>
              <a:t>512 GB RAM</a:t>
            </a:r>
          </a:p>
          <a:p>
            <a:pPr marR="0" algn="ctr" defTabSz="914400" rtl="0" eaLnBrk="0" fontAlgn="base" latinLnBrk="0" hangingPunct="0">
              <a:lnSpc>
                <a:spcPct val="100000"/>
              </a:lnSpc>
              <a:spcBef>
                <a:spcPct val="0"/>
              </a:spcBef>
              <a:spcAft>
                <a:spcPct val="0"/>
              </a:spcAft>
              <a:buClrTx/>
              <a:buSzTx/>
              <a:tabLst/>
            </a:pPr>
            <a:r>
              <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rPr>
              <a:t>72 CPUs</a:t>
            </a:r>
          </a:p>
          <a:p>
            <a:pPr marR="0" algn="ctr" defTabSz="914400" rtl="0" eaLnBrk="0" fontAlgn="base" latinLnBrk="0" hangingPunct="0">
              <a:lnSpc>
                <a:spcPct val="100000"/>
              </a:lnSpc>
              <a:spcBef>
                <a:spcPct val="0"/>
              </a:spcBef>
              <a:spcAft>
                <a:spcPct val="0"/>
              </a:spcAft>
              <a:buClrTx/>
              <a:buSzTx/>
              <a:tabLst/>
            </a:pPr>
            <a:r>
              <a:rPr lang="en-GB" sz="1800" dirty="0">
                <a:solidFill>
                  <a:schemeClr val="bg1"/>
                </a:solidFill>
                <a:latin typeface="Arial" pitchFamily="-112" charset="0"/>
                <a:ea typeface="Geneva" pitchFamily="-112" charset="0"/>
                <a:cs typeface="Geneva" pitchFamily="-112" charset="0"/>
              </a:rPr>
              <a:t>100 000 hours</a:t>
            </a:r>
            <a:endPar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endParaRPr>
          </a:p>
        </p:txBody>
      </p:sp>
      <p:sp>
        <p:nvSpPr>
          <p:cNvPr id="29" name="Rounded Rectangle 28">
            <a:extLst>
              <a:ext uri="{FF2B5EF4-FFF2-40B4-BE49-F238E27FC236}">
                <a16:creationId xmlns:a16="http://schemas.microsoft.com/office/drawing/2014/main" id="{75920F29-3177-D647-A877-9ED4FA72DAD4}"/>
              </a:ext>
            </a:extLst>
          </p:cNvPr>
          <p:cNvSpPr/>
          <p:nvPr/>
        </p:nvSpPr>
        <p:spPr bwMode="auto">
          <a:xfrm>
            <a:off x="9097020" y="1237878"/>
            <a:ext cx="2138505"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R="0" algn="ctr" defTabSz="914400" rtl="0" eaLnBrk="0" fontAlgn="base" latinLnBrk="0" hangingPunct="0">
              <a:lnSpc>
                <a:spcPct val="100000"/>
              </a:lnSpc>
              <a:spcBef>
                <a:spcPct val="0"/>
              </a:spcBef>
              <a:spcAft>
                <a:spcPct val="0"/>
              </a:spcAft>
              <a:buClrTx/>
              <a:buSzTx/>
              <a:tabLst/>
            </a:pPr>
            <a:r>
              <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rPr>
              <a:t>100 PE FASTQ</a:t>
            </a:r>
          </a:p>
          <a:p>
            <a:pPr marR="0" algn="ctr" defTabSz="914400" rtl="0" eaLnBrk="0" fontAlgn="base" latinLnBrk="0" hangingPunct="0">
              <a:lnSpc>
                <a:spcPct val="100000"/>
              </a:lnSpc>
              <a:spcBef>
                <a:spcPct val="0"/>
              </a:spcBef>
              <a:spcAft>
                <a:spcPct val="0"/>
              </a:spcAft>
              <a:buClrTx/>
              <a:buSzTx/>
              <a:tabLst/>
            </a:pPr>
            <a:r>
              <a:rPr lang="en-GB" sz="1800" dirty="0">
                <a:solidFill>
                  <a:schemeClr val="bg1"/>
                </a:solidFill>
                <a:latin typeface="Arial" pitchFamily="-112" charset="0"/>
                <a:ea typeface="Geneva" pitchFamily="-112" charset="0"/>
                <a:cs typeface="Geneva" pitchFamily="-112" charset="0"/>
              </a:rPr>
              <a:t>100 x ? MAGs</a:t>
            </a:r>
            <a:endPar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endParaRPr>
          </a:p>
        </p:txBody>
      </p:sp>
    </p:spTree>
    <p:extLst>
      <p:ext uri="{BB962C8B-B14F-4D97-AF65-F5344CB8AC3E}">
        <p14:creationId xmlns:p14="http://schemas.microsoft.com/office/powerpoint/2010/main" val="3153090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data steward wizard">
            <a:extLst>
              <a:ext uri="{FF2B5EF4-FFF2-40B4-BE49-F238E27FC236}">
                <a16:creationId xmlns:a16="http://schemas.microsoft.com/office/drawing/2014/main" id="{62C643F8-8BCA-D64F-AB50-98E5F107FE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7306" y="5111089"/>
            <a:ext cx="3317875" cy="14935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8904AD1-2D0E-D745-8F00-1CA10AD07825}"/>
              </a:ext>
            </a:extLst>
          </p:cNvPr>
          <p:cNvSpPr>
            <a:spLocks noGrp="1"/>
          </p:cNvSpPr>
          <p:nvPr>
            <p:ph type="title"/>
          </p:nvPr>
        </p:nvSpPr>
        <p:spPr/>
        <p:txBody>
          <a:bodyPr/>
          <a:lstStyle/>
          <a:p>
            <a:r>
              <a:rPr lang="en-GB" dirty="0"/>
              <a:t>Do we need ELIXIR????????</a:t>
            </a:r>
          </a:p>
        </p:txBody>
      </p:sp>
      <p:sp>
        <p:nvSpPr>
          <p:cNvPr id="6" name="Right Arrow 5">
            <a:extLst>
              <a:ext uri="{FF2B5EF4-FFF2-40B4-BE49-F238E27FC236}">
                <a16:creationId xmlns:a16="http://schemas.microsoft.com/office/drawing/2014/main" id="{9A58289D-B129-664B-A38F-E05F49BCB7CE}"/>
              </a:ext>
            </a:extLst>
          </p:cNvPr>
          <p:cNvSpPr/>
          <p:nvPr/>
        </p:nvSpPr>
        <p:spPr bwMode="auto">
          <a:xfrm>
            <a:off x="719403" y="4817163"/>
            <a:ext cx="11023600" cy="689701"/>
          </a:xfrm>
          <a:prstGeom prst="rightArrow">
            <a:avLst>
              <a:gd name="adj1" fmla="val 50000"/>
              <a:gd name="adj2" fmla="val 372868"/>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GB" sz="2000" b="0" i="0" u="none" strike="noStrike" cap="none" normalizeH="0" baseline="0" dirty="0">
                <a:ln>
                  <a:noFill/>
                </a:ln>
                <a:solidFill>
                  <a:schemeClr val="tx1"/>
                </a:solidFill>
                <a:effectLst/>
                <a:latin typeface="Arial" pitchFamily="-112" charset="0"/>
                <a:ea typeface="Geneva" pitchFamily="-112" charset="0"/>
                <a:cs typeface="Geneva" pitchFamily="-112" charset="0"/>
              </a:rPr>
              <a:t>Data management</a:t>
            </a:r>
          </a:p>
        </p:txBody>
      </p:sp>
      <p:pic>
        <p:nvPicPr>
          <p:cNvPr id="7" name="Picture 2" descr="Image result for illumina machine">
            <a:extLst>
              <a:ext uri="{FF2B5EF4-FFF2-40B4-BE49-F238E27FC236}">
                <a16:creationId xmlns:a16="http://schemas.microsoft.com/office/drawing/2014/main" id="{55CFBF26-5DAF-A74C-9454-A5058E9036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004" y="3275632"/>
            <a:ext cx="2877395" cy="139244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Image result for transparent image of computer chassis">
            <a:extLst>
              <a:ext uri="{FF2B5EF4-FFF2-40B4-BE49-F238E27FC236}">
                <a16:creationId xmlns:a16="http://schemas.microsoft.com/office/drawing/2014/main" id="{805CB65C-8D59-9146-A81E-EF6FEB41C9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0045" y="3257397"/>
            <a:ext cx="2431198" cy="1368110"/>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BD75ECA3-C705-7E47-BE6B-1CB4FF06D91C}"/>
              </a:ext>
            </a:extLst>
          </p:cNvPr>
          <p:cNvGrpSpPr/>
          <p:nvPr/>
        </p:nvGrpSpPr>
        <p:grpSpPr>
          <a:xfrm>
            <a:off x="5475469" y="3257397"/>
            <a:ext cx="2926970" cy="1464743"/>
            <a:chOff x="6207453" y="2493833"/>
            <a:chExt cx="3016059" cy="1509326"/>
          </a:xfrm>
        </p:grpSpPr>
        <p:pic>
          <p:nvPicPr>
            <p:cNvPr id="10" name="Picture 6" descr="Image result for cloud">
              <a:extLst>
                <a:ext uri="{FF2B5EF4-FFF2-40B4-BE49-F238E27FC236}">
                  <a16:creationId xmlns:a16="http://schemas.microsoft.com/office/drawing/2014/main" id="{DDF0176F-3104-DF4D-8B8B-24E958DF34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77877" y="2553696"/>
              <a:ext cx="2345635" cy="144946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CC6928E-38E7-9646-B248-2D944D0D76FA}"/>
                </a:ext>
              </a:extLst>
            </p:cNvPr>
            <p:cNvPicPr>
              <a:picLocks noChangeAspect="1"/>
            </p:cNvPicPr>
            <p:nvPr/>
          </p:nvPicPr>
          <p:blipFill>
            <a:blip r:embed="rId7"/>
            <a:stretch>
              <a:fillRect/>
            </a:stretch>
          </p:blipFill>
          <p:spPr>
            <a:xfrm>
              <a:off x="7988398" y="3324419"/>
              <a:ext cx="482502" cy="624589"/>
            </a:xfrm>
            <a:prstGeom prst="rect">
              <a:avLst/>
            </a:prstGeom>
          </p:spPr>
        </p:pic>
        <p:pic>
          <p:nvPicPr>
            <p:cNvPr id="12" name="Picture 12" descr="Image result for transparent image of computer chassis">
              <a:extLst>
                <a:ext uri="{FF2B5EF4-FFF2-40B4-BE49-F238E27FC236}">
                  <a16:creationId xmlns:a16="http://schemas.microsoft.com/office/drawing/2014/main" id="{66B8B790-6950-4E4E-860F-02CE47EF3E1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07453" y="2848661"/>
              <a:ext cx="1776449" cy="9996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A2EC7FF6-5E94-AF40-B099-278AB81D172E}"/>
                </a:ext>
              </a:extLst>
            </p:cNvPr>
            <p:cNvPicPr>
              <a:picLocks noChangeAspect="1"/>
            </p:cNvPicPr>
            <p:nvPr/>
          </p:nvPicPr>
          <p:blipFill>
            <a:blip r:embed="rId7"/>
            <a:stretch>
              <a:fillRect/>
            </a:stretch>
          </p:blipFill>
          <p:spPr>
            <a:xfrm>
              <a:off x="7988398" y="2493833"/>
              <a:ext cx="482502" cy="624589"/>
            </a:xfrm>
            <a:prstGeom prst="rect">
              <a:avLst/>
            </a:prstGeom>
          </p:spPr>
        </p:pic>
        <p:pic>
          <p:nvPicPr>
            <p:cNvPr id="14" name="Picture 13">
              <a:extLst>
                <a:ext uri="{FF2B5EF4-FFF2-40B4-BE49-F238E27FC236}">
                  <a16:creationId xmlns:a16="http://schemas.microsoft.com/office/drawing/2014/main" id="{569988FB-0D24-4749-A768-401A9BD64CBC}"/>
                </a:ext>
              </a:extLst>
            </p:cNvPr>
            <p:cNvPicPr>
              <a:picLocks noChangeAspect="1"/>
            </p:cNvPicPr>
            <p:nvPr/>
          </p:nvPicPr>
          <p:blipFill>
            <a:blip r:embed="rId7"/>
            <a:stretch>
              <a:fillRect/>
            </a:stretch>
          </p:blipFill>
          <p:spPr>
            <a:xfrm>
              <a:off x="8736514" y="2985821"/>
              <a:ext cx="482502" cy="624589"/>
            </a:xfrm>
            <a:prstGeom prst="rect">
              <a:avLst/>
            </a:prstGeom>
          </p:spPr>
        </p:pic>
      </p:grpSp>
      <p:sp>
        <p:nvSpPr>
          <p:cNvPr id="18" name="TextBox 17">
            <a:extLst>
              <a:ext uri="{FF2B5EF4-FFF2-40B4-BE49-F238E27FC236}">
                <a16:creationId xmlns:a16="http://schemas.microsoft.com/office/drawing/2014/main" id="{04A12872-A701-144F-B896-20F9544225EA}"/>
              </a:ext>
            </a:extLst>
          </p:cNvPr>
          <p:cNvSpPr txBox="1"/>
          <p:nvPr/>
        </p:nvSpPr>
        <p:spPr>
          <a:xfrm>
            <a:off x="754588" y="2850656"/>
            <a:ext cx="1813317" cy="369332"/>
          </a:xfrm>
          <a:prstGeom prst="rect">
            <a:avLst/>
          </a:prstGeom>
          <a:noFill/>
        </p:spPr>
        <p:txBody>
          <a:bodyPr wrap="none" rtlCol="0">
            <a:spAutoFit/>
          </a:bodyPr>
          <a:lstStyle/>
          <a:p>
            <a:r>
              <a:rPr lang="en-GB" sz="1800" dirty="0"/>
              <a:t>Data production</a:t>
            </a:r>
          </a:p>
        </p:txBody>
      </p:sp>
      <p:sp>
        <p:nvSpPr>
          <p:cNvPr id="19" name="TextBox 18">
            <a:extLst>
              <a:ext uri="{FF2B5EF4-FFF2-40B4-BE49-F238E27FC236}">
                <a16:creationId xmlns:a16="http://schemas.microsoft.com/office/drawing/2014/main" id="{3CA2ABB6-9FD6-4F48-A498-8BCC946AB55B}"/>
              </a:ext>
            </a:extLst>
          </p:cNvPr>
          <p:cNvSpPr txBox="1"/>
          <p:nvPr/>
        </p:nvSpPr>
        <p:spPr>
          <a:xfrm>
            <a:off x="3149191" y="2844898"/>
            <a:ext cx="2326278" cy="369332"/>
          </a:xfrm>
          <a:prstGeom prst="rect">
            <a:avLst/>
          </a:prstGeom>
          <a:noFill/>
        </p:spPr>
        <p:txBody>
          <a:bodyPr wrap="none" rtlCol="0">
            <a:spAutoFit/>
          </a:bodyPr>
          <a:lstStyle/>
          <a:p>
            <a:r>
              <a:rPr lang="en-GB" sz="1800" dirty="0"/>
              <a:t>Data storage/sharing</a:t>
            </a:r>
          </a:p>
        </p:txBody>
      </p:sp>
      <p:sp>
        <p:nvSpPr>
          <p:cNvPr id="20" name="TextBox 19">
            <a:extLst>
              <a:ext uri="{FF2B5EF4-FFF2-40B4-BE49-F238E27FC236}">
                <a16:creationId xmlns:a16="http://schemas.microsoft.com/office/drawing/2014/main" id="{8DDB9C70-6538-AF45-8BBE-5457431B67F9}"/>
              </a:ext>
            </a:extLst>
          </p:cNvPr>
          <p:cNvSpPr txBox="1"/>
          <p:nvPr/>
        </p:nvSpPr>
        <p:spPr>
          <a:xfrm>
            <a:off x="6421163" y="2850656"/>
            <a:ext cx="1620957" cy="369332"/>
          </a:xfrm>
          <a:prstGeom prst="rect">
            <a:avLst/>
          </a:prstGeom>
          <a:noFill/>
        </p:spPr>
        <p:txBody>
          <a:bodyPr wrap="none" rtlCol="0">
            <a:spAutoFit/>
          </a:bodyPr>
          <a:lstStyle/>
          <a:p>
            <a:r>
              <a:rPr lang="en-GB" sz="1800" dirty="0"/>
              <a:t>Data compute</a:t>
            </a:r>
          </a:p>
        </p:txBody>
      </p:sp>
      <p:sp>
        <p:nvSpPr>
          <p:cNvPr id="21" name="TextBox 20">
            <a:extLst>
              <a:ext uri="{FF2B5EF4-FFF2-40B4-BE49-F238E27FC236}">
                <a16:creationId xmlns:a16="http://schemas.microsoft.com/office/drawing/2014/main" id="{46529A09-F78A-5C41-8770-684F55F73727}"/>
              </a:ext>
            </a:extLst>
          </p:cNvPr>
          <p:cNvSpPr txBox="1"/>
          <p:nvPr/>
        </p:nvSpPr>
        <p:spPr>
          <a:xfrm>
            <a:off x="9384376" y="2843213"/>
            <a:ext cx="1659429" cy="369332"/>
          </a:xfrm>
          <a:prstGeom prst="rect">
            <a:avLst/>
          </a:prstGeom>
          <a:noFill/>
        </p:spPr>
        <p:txBody>
          <a:bodyPr wrap="none" rtlCol="0">
            <a:spAutoFit/>
          </a:bodyPr>
          <a:lstStyle/>
          <a:p>
            <a:r>
              <a:rPr lang="en-GB" sz="1800" dirty="0"/>
              <a:t>Data archiving</a:t>
            </a:r>
          </a:p>
        </p:txBody>
      </p:sp>
      <p:pic>
        <p:nvPicPr>
          <p:cNvPr id="24" name="Picture 23">
            <a:extLst>
              <a:ext uri="{FF2B5EF4-FFF2-40B4-BE49-F238E27FC236}">
                <a16:creationId xmlns:a16="http://schemas.microsoft.com/office/drawing/2014/main" id="{30220E6C-21D8-6442-908E-3E6792EB7E4A}"/>
              </a:ext>
            </a:extLst>
          </p:cNvPr>
          <p:cNvPicPr>
            <a:picLocks noChangeAspect="1"/>
          </p:cNvPicPr>
          <p:nvPr/>
        </p:nvPicPr>
        <p:blipFill>
          <a:blip r:embed="rId8"/>
          <a:stretch>
            <a:fillRect/>
          </a:stretch>
        </p:blipFill>
        <p:spPr>
          <a:xfrm>
            <a:off x="9718006" y="3257728"/>
            <a:ext cx="1083277" cy="1364294"/>
          </a:xfrm>
          <a:prstGeom prst="rect">
            <a:avLst/>
          </a:prstGeom>
        </p:spPr>
      </p:pic>
      <p:sp>
        <p:nvSpPr>
          <p:cNvPr id="22" name="Rectangle 21">
            <a:extLst>
              <a:ext uri="{FF2B5EF4-FFF2-40B4-BE49-F238E27FC236}">
                <a16:creationId xmlns:a16="http://schemas.microsoft.com/office/drawing/2014/main" id="{84C48A90-C4B5-F04D-8FCF-C6C1D870EB4E}"/>
              </a:ext>
            </a:extLst>
          </p:cNvPr>
          <p:cNvSpPr/>
          <p:nvPr/>
        </p:nvSpPr>
        <p:spPr bwMode="auto">
          <a:xfrm>
            <a:off x="4444244" y="6325073"/>
            <a:ext cx="2628069" cy="436002"/>
          </a:xfrm>
          <a:prstGeom prst="rect">
            <a:avLst/>
          </a:prstGeom>
          <a:solidFill>
            <a:srgbClr val="F57E1D"/>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GB" sz="1700" b="1" i="0" u="none" strike="noStrike" cap="none" normalizeH="0" baseline="0" dirty="0">
                <a:ln>
                  <a:noFill/>
                </a:ln>
                <a:solidFill>
                  <a:schemeClr val="tx1"/>
                </a:solidFill>
                <a:effectLst/>
                <a:latin typeface="Arial" pitchFamily="-112" charset="0"/>
                <a:ea typeface="Geneva" pitchFamily="-112" charset="0"/>
                <a:cs typeface="Geneva" pitchFamily="-112" charset="0"/>
              </a:rPr>
              <a:t>Data management plan</a:t>
            </a:r>
          </a:p>
        </p:txBody>
      </p:sp>
      <p:sp>
        <p:nvSpPr>
          <p:cNvPr id="23" name="Rounded Rectangle 22">
            <a:extLst>
              <a:ext uri="{FF2B5EF4-FFF2-40B4-BE49-F238E27FC236}">
                <a16:creationId xmlns:a16="http://schemas.microsoft.com/office/drawing/2014/main" id="{2AB1548E-0D29-CB40-8852-3C09F1282E95}"/>
              </a:ext>
            </a:extLst>
          </p:cNvPr>
          <p:cNvSpPr/>
          <p:nvPr/>
        </p:nvSpPr>
        <p:spPr bwMode="auto">
          <a:xfrm>
            <a:off x="618983" y="1241991"/>
            <a:ext cx="2138505"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R="0" algn="ctr" defTabSz="914400" rtl="0" eaLnBrk="0" fontAlgn="base" latinLnBrk="0" hangingPunct="0">
              <a:lnSpc>
                <a:spcPct val="100000"/>
              </a:lnSpc>
              <a:spcBef>
                <a:spcPct val="0"/>
              </a:spcBef>
              <a:spcAft>
                <a:spcPct val="0"/>
              </a:spcAft>
              <a:buClrTx/>
              <a:buSzTx/>
              <a:tabLst/>
            </a:pPr>
            <a:r>
              <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rPr>
              <a:t>100 samples</a:t>
            </a:r>
          </a:p>
        </p:txBody>
      </p:sp>
      <p:sp>
        <p:nvSpPr>
          <p:cNvPr id="28" name="Rounded Rectangle 27">
            <a:extLst>
              <a:ext uri="{FF2B5EF4-FFF2-40B4-BE49-F238E27FC236}">
                <a16:creationId xmlns:a16="http://schemas.microsoft.com/office/drawing/2014/main" id="{2DB0000E-A70C-3C49-8FFE-92E7704AC828}"/>
              </a:ext>
            </a:extLst>
          </p:cNvPr>
          <p:cNvSpPr/>
          <p:nvPr/>
        </p:nvSpPr>
        <p:spPr bwMode="auto">
          <a:xfrm>
            <a:off x="6315929" y="1238595"/>
            <a:ext cx="2138505"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R="0" algn="ctr" defTabSz="914400" rtl="0" eaLnBrk="0" fontAlgn="base" latinLnBrk="0" hangingPunct="0">
              <a:lnSpc>
                <a:spcPct val="100000"/>
              </a:lnSpc>
              <a:spcBef>
                <a:spcPct val="0"/>
              </a:spcBef>
              <a:spcAft>
                <a:spcPct val="0"/>
              </a:spcAft>
              <a:buClrTx/>
              <a:buSzTx/>
              <a:tabLst/>
            </a:pPr>
            <a:r>
              <a:rPr lang="en-GB" sz="1800" dirty="0">
                <a:solidFill>
                  <a:schemeClr val="bg1"/>
                </a:solidFill>
                <a:latin typeface="Arial" pitchFamily="-112" charset="0"/>
                <a:ea typeface="Geneva" pitchFamily="-112" charset="0"/>
                <a:cs typeface="Geneva" pitchFamily="-112" charset="0"/>
              </a:rPr>
              <a:t>512 GB RAM</a:t>
            </a:r>
          </a:p>
          <a:p>
            <a:pPr marR="0" algn="ctr" defTabSz="914400" rtl="0" eaLnBrk="0" fontAlgn="base" latinLnBrk="0" hangingPunct="0">
              <a:lnSpc>
                <a:spcPct val="100000"/>
              </a:lnSpc>
              <a:spcBef>
                <a:spcPct val="0"/>
              </a:spcBef>
              <a:spcAft>
                <a:spcPct val="0"/>
              </a:spcAft>
              <a:buClrTx/>
              <a:buSzTx/>
              <a:tabLst/>
            </a:pPr>
            <a:r>
              <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rPr>
              <a:t>72 CPUs</a:t>
            </a:r>
          </a:p>
          <a:p>
            <a:pPr marR="0" algn="ctr" defTabSz="914400" rtl="0" eaLnBrk="0" fontAlgn="base" latinLnBrk="0" hangingPunct="0">
              <a:lnSpc>
                <a:spcPct val="100000"/>
              </a:lnSpc>
              <a:spcBef>
                <a:spcPct val="0"/>
              </a:spcBef>
              <a:spcAft>
                <a:spcPct val="0"/>
              </a:spcAft>
              <a:buClrTx/>
              <a:buSzTx/>
              <a:tabLst/>
            </a:pPr>
            <a:r>
              <a:rPr lang="en-GB" sz="1800" dirty="0">
                <a:solidFill>
                  <a:schemeClr val="bg1"/>
                </a:solidFill>
                <a:latin typeface="Arial" pitchFamily="-112" charset="0"/>
                <a:ea typeface="Geneva" pitchFamily="-112" charset="0"/>
                <a:cs typeface="Geneva" pitchFamily="-112" charset="0"/>
              </a:rPr>
              <a:t>100 000 hours</a:t>
            </a:r>
            <a:endPar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endParaRPr>
          </a:p>
        </p:txBody>
      </p:sp>
      <p:sp>
        <p:nvSpPr>
          <p:cNvPr id="29" name="Rounded Rectangle 28">
            <a:extLst>
              <a:ext uri="{FF2B5EF4-FFF2-40B4-BE49-F238E27FC236}">
                <a16:creationId xmlns:a16="http://schemas.microsoft.com/office/drawing/2014/main" id="{75920F29-3177-D647-A877-9ED4FA72DAD4}"/>
              </a:ext>
            </a:extLst>
          </p:cNvPr>
          <p:cNvSpPr/>
          <p:nvPr/>
        </p:nvSpPr>
        <p:spPr bwMode="auto">
          <a:xfrm>
            <a:off x="9097020" y="1237878"/>
            <a:ext cx="2138505"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R="0" algn="ctr" defTabSz="914400" rtl="0" eaLnBrk="0" fontAlgn="base" latinLnBrk="0" hangingPunct="0">
              <a:lnSpc>
                <a:spcPct val="100000"/>
              </a:lnSpc>
              <a:spcBef>
                <a:spcPct val="0"/>
              </a:spcBef>
              <a:spcAft>
                <a:spcPct val="0"/>
              </a:spcAft>
              <a:buClrTx/>
              <a:buSzTx/>
              <a:tabLst/>
            </a:pPr>
            <a:r>
              <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rPr>
              <a:t>100 PE FASTQ</a:t>
            </a:r>
          </a:p>
          <a:p>
            <a:pPr marR="0" algn="ctr" defTabSz="914400" rtl="0" eaLnBrk="0" fontAlgn="base" latinLnBrk="0" hangingPunct="0">
              <a:lnSpc>
                <a:spcPct val="100000"/>
              </a:lnSpc>
              <a:spcBef>
                <a:spcPct val="0"/>
              </a:spcBef>
              <a:spcAft>
                <a:spcPct val="0"/>
              </a:spcAft>
              <a:buClrTx/>
              <a:buSzTx/>
              <a:tabLst/>
            </a:pPr>
            <a:r>
              <a:rPr lang="en-GB" sz="1800" dirty="0">
                <a:solidFill>
                  <a:schemeClr val="bg1"/>
                </a:solidFill>
                <a:latin typeface="Arial" pitchFamily="-112" charset="0"/>
                <a:ea typeface="Geneva" pitchFamily="-112" charset="0"/>
                <a:cs typeface="Geneva" pitchFamily="-112" charset="0"/>
              </a:rPr>
              <a:t>100 x ? MAGs</a:t>
            </a:r>
            <a:endPar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endParaRPr>
          </a:p>
        </p:txBody>
      </p:sp>
      <p:pic>
        <p:nvPicPr>
          <p:cNvPr id="10246" name="Picture 6" descr="Image result for check mark transparent background">
            <a:extLst>
              <a:ext uri="{FF2B5EF4-FFF2-40B4-BE49-F238E27FC236}">
                <a16:creationId xmlns:a16="http://schemas.microsoft.com/office/drawing/2014/main" id="{994B2A73-3F8B-754D-854F-F1B415A7165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789122" y="3298148"/>
            <a:ext cx="1338118" cy="1394949"/>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descr="Image result for check mark transparent background">
            <a:extLst>
              <a:ext uri="{FF2B5EF4-FFF2-40B4-BE49-F238E27FC236}">
                <a16:creationId xmlns:a16="http://schemas.microsoft.com/office/drawing/2014/main" id="{A621959C-DFB7-824F-A688-FBA86AF975A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676713" y="3277644"/>
            <a:ext cx="1338118" cy="1394949"/>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6" descr="Image result for check mark transparent background">
            <a:extLst>
              <a:ext uri="{FF2B5EF4-FFF2-40B4-BE49-F238E27FC236}">
                <a16:creationId xmlns:a16="http://schemas.microsoft.com/office/drawing/2014/main" id="{91D62DCF-F344-494F-A3C6-924F7CC63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705687" y="3298147"/>
            <a:ext cx="1338118" cy="1394949"/>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6" descr="Image result for check mark transparent background">
            <a:extLst>
              <a:ext uri="{FF2B5EF4-FFF2-40B4-BE49-F238E27FC236}">
                <a16:creationId xmlns:a16="http://schemas.microsoft.com/office/drawing/2014/main" id="{84FE2EA2-699C-144D-A8AB-80C8D0FD138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089219" y="5093553"/>
            <a:ext cx="1338118" cy="1394949"/>
          </a:xfrm>
          <a:prstGeom prst="rect">
            <a:avLst/>
          </a:prstGeom>
          <a:noFill/>
          <a:extLst>
            <a:ext uri="{909E8E84-426E-40DD-AFC4-6F175D3DCCD1}">
              <a14:hiddenFill xmlns:a14="http://schemas.microsoft.com/office/drawing/2010/main">
                <a:solidFill>
                  <a:srgbClr val="FFFFFF"/>
                </a:solidFill>
              </a14:hiddenFill>
            </a:ext>
          </a:extLst>
        </p:spPr>
      </p:pic>
      <p:sp>
        <p:nvSpPr>
          <p:cNvPr id="32" name="Rounded Rectangle 31">
            <a:extLst>
              <a:ext uri="{FF2B5EF4-FFF2-40B4-BE49-F238E27FC236}">
                <a16:creationId xmlns:a16="http://schemas.microsoft.com/office/drawing/2014/main" id="{0C74C465-AA40-F44C-996F-BAFD48D25A21}"/>
              </a:ext>
            </a:extLst>
          </p:cNvPr>
          <p:cNvSpPr/>
          <p:nvPr/>
        </p:nvSpPr>
        <p:spPr bwMode="auto">
          <a:xfrm>
            <a:off x="3288878" y="1241274"/>
            <a:ext cx="2449313"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buClrTx/>
            </a:pPr>
            <a:r>
              <a:rPr lang="en-GB" sz="1800" dirty="0">
                <a:solidFill>
                  <a:schemeClr val="bg1"/>
                </a:solidFill>
                <a:latin typeface="Arial" pitchFamily="-112" charset="0"/>
                <a:ea typeface="Geneva" pitchFamily="-112" charset="0"/>
                <a:cs typeface="Geneva" pitchFamily="-112" charset="0"/>
              </a:rPr>
              <a:t>200 GB raw data</a:t>
            </a:r>
          </a:p>
          <a:p>
            <a:pPr algn="ctr" eaLnBrk="0" fontAlgn="base" hangingPunct="0">
              <a:spcBef>
                <a:spcPct val="0"/>
              </a:spcBef>
              <a:spcAft>
                <a:spcPct val="0"/>
              </a:spcAft>
              <a:buClrTx/>
            </a:pPr>
            <a:r>
              <a:rPr lang="en-GB" sz="1800" dirty="0">
                <a:solidFill>
                  <a:schemeClr val="bg1"/>
                </a:solidFill>
                <a:latin typeface="Arial" pitchFamily="-112" charset="0"/>
                <a:ea typeface="Geneva" pitchFamily="-112" charset="0"/>
                <a:cs typeface="Geneva" pitchFamily="-112" charset="0"/>
              </a:rPr>
              <a:t>2 TB processed data</a:t>
            </a:r>
          </a:p>
        </p:txBody>
      </p:sp>
    </p:spTree>
    <p:extLst>
      <p:ext uri="{BB962C8B-B14F-4D97-AF65-F5344CB8AC3E}">
        <p14:creationId xmlns:p14="http://schemas.microsoft.com/office/powerpoint/2010/main" val="39856863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data steward wizard">
            <a:extLst>
              <a:ext uri="{FF2B5EF4-FFF2-40B4-BE49-F238E27FC236}">
                <a16:creationId xmlns:a16="http://schemas.microsoft.com/office/drawing/2014/main" id="{62C643F8-8BCA-D64F-AB50-98E5F107FE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7306" y="5111089"/>
            <a:ext cx="3317875" cy="14935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8904AD1-2D0E-D745-8F00-1CA10AD07825}"/>
              </a:ext>
            </a:extLst>
          </p:cNvPr>
          <p:cNvSpPr>
            <a:spLocks noGrp="1"/>
          </p:cNvSpPr>
          <p:nvPr>
            <p:ph type="title"/>
          </p:nvPr>
        </p:nvSpPr>
        <p:spPr/>
        <p:txBody>
          <a:bodyPr/>
          <a:lstStyle/>
          <a:p>
            <a:r>
              <a:rPr lang="en-GB" dirty="0"/>
              <a:t>Do we need ELIXIR????????</a:t>
            </a:r>
          </a:p>
        </p:txBody>
      </p:sp>
      <p:sp>
        <p:nvSpPr>
          <p:cNvPr id="6" name="Right Arrow 5">
            <a:extLst>
              <a:ext uri="{FF2B5EF4-FFF2-40B4-BE49-F238E27FC236}">
                <a16:creationId xmlns:a16="http://schemas.microsoft.com/office/drawing/2014/main" id="{9A58289D-B129-664B-A38F-E05F49BCB7CE}"/>
              </a:ext>
            </a:extLst>
          </p:cNvPr>
          <p:cNvSpPr/>
          <p:nvPr/>
        </p:nvSpPr>
        <p:spPr bwMode="auto">
          <a:xfrm>
            <a:off x="719403" y="4817163"/>
            <a:ext cx="11023600" cy="689701"/>
          </a:xfrm>
          <a:prstGeom prst="rightArrow">
            <a:avLst>
              <a:gd name="adj1" fmla="val 50000"/>
              <a:gd name="adj2" fmla="val 372868"/>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GB" sz="2000" b="0" i="0" u="none" strike="noStrike" cap="none" normalizeH="0" baseline="0" dirty="0">
                <a:ln>
                  <a:noFill/>
                </a:ln>
                <a:solidFill>
                  <a:schemeClr val="tx1"/>
                </a:solidFill>
                <a:effectLst/>
                <a:latin typeface="Arial" pitchFamily="-112" charset="0"/>
                <a:ea typeface="Geneva" pitchFamily="-112" charset="0"/>
                <a:cs typeface="Geneva" pitchFamily="-112" charset="0"/>
              </a:rPr>
              <a:t>Data management</a:t>
            </a:r>
          </a:p>
        </p:txBody>
      </p:sp>
      <p:pic>
        <p:nvPicPr>
          <p:cNvPr id="7" name="Picture 2" descr="Image result for illumina machine">
            <a:extLst>
              <a:ext uri="{FF2B5EF4-FFF2-40B4-BE49-F238E27FC236}">
                <a16:creationId xmlns:a16="http://schemas.microsoft.com/office/drawing/2014/main" id="{55CFBF26-5DAF-A74C-9454-A5058E9036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004" y="3275632"/>
            <a:ext cx="2877395" cy="139244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Image result for transparent image of computer chassis">
            <a:extLst>
              <a:ext uri="{FF2B5EF4-FFF2-40B4-BE49-F238E27FC236}">
                <a16:creationId xmlns:a16="http://schemas.microsoft.com/office/drawing/2014/main" id="{805CB65C-8D59-9146-A81E-EF6FEB41C9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0045" y="3257397"/>
            <a:ext cx="2431198" cy="1368110"/>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BD75ECA3-C705-7E47-BE6B-1CB4FF06D91C}"/>
              </a:ext>
            </a:extLst>
          </p:cNvPr>
          <p:cNvGrpSpPr/>
          <p:nvPr/>
        </p:nvGrpSpPr>
        <p:grpSpPr>
          <a:xfrm>
            <a:off x="5475469" y="3257397"/>
            <a:ext cx="2926970" cy="1464743"/>
            <a:chOff x="6207453" y="2493833"/>
            <a:chExt cx="3016059" cy="1509326"/>
          </a:xfrm>
        </p:grpSpPr>
        <p:pic>
          <p:nvPicPr>
            <p:cNvPr id="10" name="Picture 6" descr="Image result for cloud">
              <a:extLst>
                <a:ext uri="{FF2B5EF4-FFF2-40B4-BE49-F238E27FC236}">
                  <a16:creationId xmlns:a16="http://schemas.microsoft.com/office/drawing/2014/main" id="{DDF0176F-3104-DF4D-8B8B-24E958DF34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77877" y="2553696"/>
              <a:ext cx="2345635" cy="144946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CC6928E-38E7-9646-B248-2D944D0D76FA}"/>
                </a:ext>
              </a:extLst>
            </p:cNvPr>
            <p:cNvPicPr>
              <a:picLocks noChangeAspect="1"/>
            </p:cNvPicPr>
            <p:nvPr/>
          </p:nvPicPr>
          <p:blipFill>
            <a:blip r:embed="rId7"/>
            <a:stretch>
              <a:fillRect/>
            </a:stretch>
          </p:blipFill>
          <p:spPr>
            <a:xfrm>
              <a:off x="7988398" y="3324419"/>
              <a:ext cx="482502" cy="624589"/>
            </a:xfrm>
            <a:prstGeom prst="rect">
              <a:avLst/>
            </a:prstGeom>
          </p:spPr>
        </p:pic>
        <p:pic>
          <p:nvPicPr>
            <p:cNvPr id="12" name="Picture 12" descr="Image result for transparent image of computer chassis">
              <a:extLst>
                <a:ext uri="{FF2B5EF4-FFF2-40B4-BE49-F238E27FC236}">
                  <a16:creationId xmlns:a16="http://schemas.microsoft.com/office/drawing/2014/main" id="{66B8B790-6950-4E4E-860F-02CE47EF3E1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07453" y="2848661"/>
              <a:ext cx="1776449" cy="9996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A2EC7FF6-5E94-AF40-B099-278AB81D172E}"/>
                </a:ext>
              </a:extLst>
            </p:cNvPr>
            <p:cNvPicPr>
              <a:picLocks noChangeAspect="1"/>
            </p:cNvPicPr>
            <p:nvPr/>
          </p:nvPicPr>
          <p:blipFill>
            <a:blip r:embed="rId7"/>
            <a:stretch>
              <a:fillRect/>
            </a:stretch>
          </p:blipFill>
          <p:spPr>
            <a:xfrm>
              <a:off x="7988398" y="2493833"/>
              <a:ext cx="482502" cy="624589"/>
            </a:xfrm>
            <a:prstGeom prst="rect">
              <a:avLst/>
            </a:prstGeom>
          </p:spPr>
        </p:pic>
        <p:pic>
          <p:nvPicPr>
            <p:cNvPr id="14" name="Picture 13">
              <a:extLst>
                <a:ext uri="{FF2B5EF4-FFF2-40B4-BE49-F238E27FC236}">
                  <a16:creationId xmlns:a16="http://schemas.microsoft.com/office/drawing/2014/main" id="{569988FB-0D24-4749-A768-401A9BD64CBC}"/>
                </a:ext>
              </a:extLst>
            </p:cNvPr>
            <p:cNvPicPr>
              <a:picLocks noChangeAspect="1"/>
            </p:cNvPicPr>
            <p:nvPr/>
          </p:nvPicPr>
          <p:blipFill>
            <a:blip r:embed="rId7"/>
            <a:stretch>
              <a:fillRect/>
            </a:stretch>
          </p:blipFill>
          <p:spPr>
            <a:xfrm>
              <a:off x="8736514" y="2985821"/>
              <a:ext cx="482502" cy="624589"/>
            </a:xfrm>
            <a:prstGeom prst="rect">
              <a:avLst/>
            </a:prstGeom>
          </p:spPr>
        </p:pic>
      </p:grpSp>
      <p:sp>
        <p:nvSpPr>
          <p:cNvPr id="18" name="TextBox 17">
            <a:extLst>
              <a:ext uri="{FF2B5EF4-FFF2-40B4-BE49-F238E27FC236}">
                <a16:creationId xmlns:a16="http://schemas.microsoft.com/office/drawing/2014/main" id="{04A12872-A701-144F-B896-20F9544225EA}"/>
              </a:ext>
            </a:extLst>
          </p:cNvPr>
          <p:cNvSpPr txBox="1"/>
          <p:nvPr/>
        </p:nvSpPr>
        <p:spPr>
          <a:xfrm>
            <a:off x="754588" y="2850656"/>
            <a:ext cx="1813317" cy="369332"/>
          </a:xfrm>
          <a:prstGeom prst="rect">
            <a:avLst/>
          </a:prstGeom>
          <a:noFill/>
        </p:spPr>
        <p:txBody>
          <a:bodyPr wrap="none" rtlCol="0">
            <a:spAutoFit/>
          </a:bodyPr>
          <a:lstStyle/>
          <a:p>
            <a:r>
              <a:rPr lang="en-GB" sz="1800" dirty="0"/>
              <a:t>Data production</a:t>
            </a:r>
          </a:p>
        </p:txBody>
      </p:sp>
      <p:sp>
        <p:nvSpPr>
          <p:cNvPr id="19" name="TextBox 18">
            <a:extLst>
              <a:ext uri="{FF2B5EF4-FFF2-40B4-BE49-F238E27FC236}">
                <a16:creationId xmlns:a16="http://schemas.microsoft.com/office/drawing/2014/main" id="{3CA2ABB6-9FD6-4F48-A498-8BCC946AB55B}"/>
              </a:ext>
            </a:extLst>
          </p:cNvPr>
          <p:cNvSpPr txBox="1"/>
          <p:nvPr/>
        </p:nvSpPr>
        <p:spPr>
          <a:xfrm>
            <a:off x="3149191" y="2844898"/>
            <a:ext cx="2326278" cy="369332"/>
          </a:xfrm>
          <a:prstGeom prst="rect">
            <a:avLst/>
          </a:prstGeom>
          <a:noFill/>
        </p:spPr>
        <p:txBody>
          <a:bodyPr wrap="none" rtlCol="0">
            <a:spAutoFit/>
          </a:bodyPr>
          <a:lstStyle/>
          <a:p>
            <a:r>
              <a:rPr lang="en-GB" sz="1800" dirty="0"/>
              <a:t>Data storage/sharing</a:t>
            </a:r>
          </a:p>
        </p:txBody>
      </p:sp>
      <p:sp>
        <p:nvSpPr>
          <p:cNvPr id="20" name="TextBox 19">
            <a:extLst>
              <a:ext uri="{FF2B5EF4-FFF2-40B4-BE49-F238E27FC236}">
                <a16:creationId xmlns:a16="http://schemas.microsoft.com/office/drawing/2014/main" id="{8DDB9C70-6538-AF45-8BBE-5457431B67F9}"/>
              </a:ext>
            </a:extLst>
          </p:cNvPr>
          <p:cNvSpPr txBox="1"/>
          <p:nvPr/>
        </p:nvSpPr>
        <p:spPr>
          <a:xfrm>
            <a:off x="6421163" y="2850656"/>
            <a:ext cx="1620957" cy="369332"/>
          </a:xfrm>
          <a:prstGeom prst="rect">
            <a:avLst/>
          </a:prstGeom>
          <a:noFill/>
        </p:spPr>
        <p:txBody>
          <a:bodyPr wrap="none" rtlCol="0">
            <a:spAutoFit/>
          </a:bodyPr>
          <a:lstStyle/>
          <a:p>
            <a:r>
              <a:rPr lang="en-GB" sz="1800" dirty="0"/>
              <a:t>Data compute</a:t>
            </a:r>
          </a:p>
        </p:txBody>
      </p:sp>
      <p:sp>
        <p:nvSpPr>
          <p:cNvPr id="21" name="TextBox 20">
            <a:extLst>
              <a:ext uri="{FF2B5EF4-FFF2-40B4-BE49-F238E27FC236}">
                <a16:creationId xmlns:a16="http://schemas.microsoft.com/office/drawing/2014/main" id="{46529A09-F78A-5C41-8770-684F55F73727}"/>
              </a:ext>
            </a:extLst>
          </p:cNvPr>
          <p:cNvSpPr txBox="1"/>
          <p:nvPr/>
        </p:nvSpPr>
        <p:spPr>
          <a:xfrm>
            <a:off x="9384376" y="2843213"/>
            <a:ext cx="1659429" cy="369332"/>
          </a:xfrm>
          <a:prstGeom prst="rect">
            <a:avLst/>
          </a:prstGeom>
          <a:noFill/>
        </p:spPr>
        <p:txBody>
          <a:bodyPr wrap="none" rtlCol="0">
            <a:spAutoFit/>
          </a:bodyPr>
          <a:lstStyle/>
          <a:p>
            <a:r>
              <a:rPr lang="en-GB" sz="1800" dirty="0"/>
              <a:t>Data archiving</a:t>
            </a:r>
          </a:p>
        </p:txBody>
      </p:sp>
      <p:pic>
        <p:nvPicPr>
          <p:cNvPr id="24" name="Picture 23">
            <a:extLst>
              <a:ext uri="{FF2B5EF4-FFF2-40B4-BE49-F238E27FC236}">
                <a16:creationId xmlns:a16="http://schemas.microsoft.com/office/drawing/2014/main" id="{30220E6C-21D8-6442-908E-3E6792EB7E4A}"/>
              </a:ext>
            </a:extLst>
          </p:cNvPr>
          <p:cNvPicPr>
            <a:picLocks noChangeAspect="1"/>
          </p:cNvPicPr>
          <p:nvPr/>
        </p:nvPicPr>
        <p:blipFill>
          <a:blip r:embed="rId8"/>
          <a:stretch>
            <a:fillRect/>
          </a:stretch>
        </p:blipFill>
        <p:spPr>
          <a:xfrm>
            <a:off x="9718006" y="3257728"/>
            <a:ext cx="1083277" cy="1364294"/>
          </a:xfrm>
          <a:prstGeom prst="rect">
            <a:avLst/>
          </a:prstGeom>
        </p:spPr>
      </p:pic>
      <p:sp>
        <p:nvSpPr>
          <p:cNvPr id="22" name="Rectangle 21">
            <a:extLst>
              <a:ext uri="{FF2B5EF4-FFF2-40B4-BE49-F238E27FC236}">
                <a16:creationId xmlns:a16="http://schemas.microsoft.com/office/drawing/2014/main" id="{84C48A90-C4B5-F04D-8FCF-C6C1D870EB4E}"/>
              </a:ext>
            </a:extLst>
          </p:cNvPr>
          <p:cNvSpPr/>
          <p:nvPr/>
        </p:nvSpPr>
        <p:spPr bwMode="auto">
          <a:xfrm>
            <a:off x="4444244" y="6325073"/>
            <a:ext cx="2628069" cy="436002"/>
          </a:xfrm>
          <a:prstGeom prst="rect">
            <a:avLst/>
          </a:prstGeom>
          <a:solidFill>
            <a:srgbClr val="F57E1D"/>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GB" sz="1700" b="1" i="0" u="none" strike="noStrike" cap="none" normalizeH="0" baseline="0" dirty="0">
                <a:ln>
                  <a:noFill/>
                </a:ln>
                <a:solidFill>
                  <a:schemeClr val="tx1"/>
                </a:solidFill>
                <a:effectLst/>
                <a:latin typeface="Arial" pitchFamily="-112" charset="0"/>
                <a:ea typeface="Geneva" pitchFamily="-112" charset="0"/>
                <a:cs typeface="Geneva" pitchFamily="-112" charset="0"/>
              </a:rPr>
              <a:t>Data management plan</a:t>
            </a:r>
          </a:p>
        </p:txBody>
      </p:sp>
      <p:sp>
        <p:nvSpPr>
          <p:cNvPr id="23" name="Rounded Rectangle 22">
            <a:extLst>
              <a:ext uri="{FF2B5EF4-FFF2-40B4-BE49-F238E27FC236}">
                <a16:creationId xmlns:a16="http://schemas.microsoft.com/office/drawing/2014/main" id="{2AB1548E-0D29-CB40-8852-3C09F1282E95}"/>
              </a:ext>
            </a:extLst>
          </p:cNvPr>
          <p:cNvSpPr/>
          <p:nvPr/>
        </p:nvSpPr>
        <p:spPr bwMode="auto">
          <a:xfrm>
            <a:off x="618983" y="1241991"/>
            <a:ext cx="2138505"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R="0" algn="ctr" defTabSz="914400" rtl="0" eaLnBrk="0" fontAlgn="base" latinLnBrk="0" hangingPunct="0">
              <a:lnSpc>
                <a:spcPct val="100000"/>
              </a:lnSpc>
              <a:spcBef>
                <a:spcPct val="0"/>
              </a:spcBef>
              <a:spcAft>
                <a:spcPct val="0"/>
              </a:spcAft>
              <a:buClrTx/>
              <a:buSzTx/>
              <a:tabLst/>
            </a:pPr>
            <a:r>
              <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rPr>
              <a:t>100 samples</a:t>
            </a:r>
          </a:p>
        </p:txBody>
      </p:sp>
      <p:sp>
        <p:nvSpPr>
          <p:cNvPr id="28" name="Rounded Rectangle 27">
            <a:extLst>
              <a:ext uri="{FF2B5EF4-FFF2-40B4-BE49-F238E27FC236}">
                <a16:creationId xmlns:a16="http://schemas.microsoft.com/office/drawing/2014/main" id="{2DB0000E-A70C-3C49-8FFE-92E7704AC828}"/>
              </a:ext>
            </a:extLst>
          </p:cNvPr>
          <p:cNvSpPr/>
          <p:nvPr/>
        </p:nvSpPr>
        <p:spPr bwMode="auto">
          <a:xfrm>
            <a:off x="6315929" y="1238595"/>
            <a:ext cx="2138505"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R="0" algn="ctr" defTabSz="914400" rtl="0" eaLnBrk="0" fontAlgn="base" latinLnBrk="0" hangingPunct="0">
              <a:lnSpc>
                <a:spcPct val="100000"/>
              </a:lnSpc>
              <a:spcBef>
                <a:spcPct val="0"/>
              </a:spcBef>
              <a:spcAft>
                <a:spcPct val="0"/>
              </a:spcAft>
              <a:buClrTx/>
              <a:buSzTx/>
              <a:tabLst/>
            </a:pPr>
            <a:r>
              <a:rPr lang="en-GB" sz="1800" dirty="0">
                <a:solidFill>
                  <a:schemeClr val="bg1"/>
                </a:solidFill>
                <a:latin typeface="Arial" pitchFamily="-112" charset="0"/>
                <a:ea typeface="Geneva" pitchFamily="-112" charset="0"/>
                <a:cs typeface="Geneva" pitchFamily="-112" charset="0"/>
              </a:rPr>
              <a:t>512 GB RAM</a:t>
            </a:r>
          </a:p>
          <a:p>
            <a:pPr marR="0" algn="ctr" defTabSz="914400" rtl="0" eaLnBrk="0" fontAlgn="base" latinLnBrk="0" hangingPunct="0">
              <a:lnSpc>
                <a:spcPct val="100000"/>
              </a:lnSpc>
              <a:spcBef>
                <a:spcPct val="0"/>
              </a:spcBef>
              <a:spcAft>
                <a:spcPct val="0"/>
              </a:spcAft>
              <a:buClrTx/>
              <a:buSzTx/>
              <a:tabLst/>
            </a:pPr>
            <a:r>
              <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rPr>
              <a:t>72 CPUs</a:t>
            </a:r>
          </a:p>
          <a:p>
            <a:pPr marR="0" algn="ctr" defTabSz="914400" rtl="0" eaLnBrk="0" fontAlgn="base" latinLnBrk="0" hangingPunct="0">
              <a:lnSpc>
                <a:spcPct val="100000"/>
              </a:lnSpc>
              <a:spcBef>
                <a:spcPct val="0"/>
              </a:spcBef>
              <a:spcAft>
                <a:spcPct val="0"/>
              </a:spcAft>
              <a:buClrTx/>
              <a:buSzTx/>
              <a:tabLst/>
            </a:pPr>
            <a:r>
              <a:rPr lang="en-GB" sz="1800" dirty="0">
                <a:solidFill>
                  <a:schemeClr val="bg1"/>
                </a:solidFill>
                <a:latin typeface="Arial" pitchFamily="-112" charset="0"/>
                <a:ea typeface="Geneva" pitchFamily="-112" charset="0"/>
                <a:cs typeface="Geneva" pitchFamily="-112" charset="0"/>
              </a:rPr>
              <a:t>100 000 hours</a:t>
            </a:r>
            <a:endPar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endParaRPr>
          </a:p>
        </p:txBody>
      </p:sp>
      <p:sp>
        <p:nvSpPr>
          <p:cNvPr id="29" name="Rounded Rectangle 28">
            <a:extLst>
              <a:ext uri="{FF2B5EF4-FFF2-40B4-BE49-F238E27FC236}">
                <a16:creationId xmlns:a16="http://schemas.microsoft.com/office/drawing/2014/main" id="{75920F29-3177-D647-A877-9ED4FA72DAD4}"/>
              </a:ext>
            </a:extLst>
          </p:cNvPr>
          <p:cNvSpPr/>
          <p:nvPr/>
        </p:nvSpPr>
        <p:spPr bwMode="auto">
          <a:xfrm>
            <a:off x="9097020" y="1237878"/>
            <a:ext cx="2138505"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R="0" algn="ctr" defTabSz="914400" rtl="0" eaLnBrk="0" fontAlgn="base" latinLnBrk="0" hangingPunct="0">
              <a:lnSpc>
                <a:spcPct val="100000"/>
              </a:lnSpc>
              <a:spcBef>
                <a:spcPct val="0"/>
              </a:spcBef>
              <a:spcAft>
                <a:spcPct val="0"/>
              </a:spcAft>
              <a:buClrTx/>
              <a:buSzTx/>
              <a:tabLst/>
            </a:pPr>
            <a:r>
              <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rPr>
              <a:t>100 PE FASTQ</a:t>
            </a:r>
          </a:p>
          <a:p>
            <a:pPr marR="0" algn="ctr" defTabSz="914400" rtl="0" eaLnBrk="0" fontAlgn="base" latinLnBrk="0" hangingPunct="0">
              <a:lnSpc>
                <a:spcPct val="100000"/>
              </a:lnSpc>
              <a:spcBef>
                <a:spcPct val="0"/>
              </a:spcBef>
              <a:spcAft>
                <a:spcPct val="0"/>
              </a:spcAft>
              <a:buClrTx/>
              <a:buSzTx/>
              <a:tabLst/>
            </a:pPr>
            <a:r>
              <a:rPr lang="en-GB" sz="1800" dirty="0">
                <a:solidFill>
                  <a:schemeClr val="bg1"/>
                </a:solidFill>
                <a:latin typeface="Arial" pitchFamily="-112" charset="0"/>
                <a:ea typeface="Geneva" pitchFamily="-112" charset="0"/>
                <a:cs typeface="Geneva" pitchFamily="-112" charset="0"/>
              </a:rPr>
              <a:t>100 x ? MAGs</a:t>
            </a:r>
            <a:endParaRPr kumimoji="0" lang="en-GB" sz="1800" b="0" i="0" u="none" strike="noStrike" cap="none" normalizeH="0" baseline="0" dirty="0">
              <a:ln>
                <a:noFill/>
              </a:ln>
              <a:solidFill>
                <a:schemeClr val="bg1"/>
              </a:solidFill>
              <a:effectLst/>
              <a:latin typeface="Arial" pitchFamily="-112" charset="0"/>
              <a:ea typeface="Geneva" pitchFamily="-112" charset="0"/>
              <a:cs typeface="Geneva" pitchFamily="-112" charset="0"/>
            </a:endParaRPr>
          </a:p>
        </p:txBody>
      </p:sp>
      <p:pic>
        <p:nvPicPr>
          <p:cNvPr id="10246" name="Picture 6" descr="Image result for check mark transparent background">
            <a:extLst>
              <a:ext uri="{FF2B5EF4-FFF2-40B4-BE49-F238E27FC236}">
                <a16:creationId xmlns:a16="http://schemas.microsoft.com/office/drawing/2014/main" id="{994B2A73-3F8B-754D-854F-F1B415A7165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789122" y="3298148"/>
            <a:ext cx="1338118" cy="1394949"/>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descr="Image result for check mark transparent background">
            <a:extLst>
              <a:ext uri="{FF2B5EF4-FFF2-40B4-BE49-F238E27FC236}">
                <a16:creationId xmlns:a16="http://schemas.microsoft.com/office/drawing/2014/main" id="{A621959C-DFB7-824F-A688-FBA86AF975A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676713" y="3277644"/>
            <a:ext cx="1338118" cy="1394949"/>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6" descr="Image result for check mark transparent background">
            <a:extLst>
              <a:ext uri="{FF2B5EF4-FFF2-40B4-BE49-F238E27FC236}">
                <a16:creationId xmlns:a16="http://schemas.microsoft.com/office/drawing/2014/main" id="{91D62DCF-F344-494F-A3C6-924F7CC63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705687" y="3298147"/>
            <a:ext cx="1338118" cy="1394949"/>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6" descr="Image result for check mark transparent background">
            <a:extLst>
              <a:ext uri="{FF2B5EF4-FFF2-40B4-BE49-F238E27FC236}">
                <a16:creationId xmlns:a16="http://schemas.microsoft.com/office/drawing/2014/main" id="{84FE2EA2-699C-144D-A8AB-80C8D0FD138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089219" y="5093553"/>
            <a:ext cx="1338118" cy="1394949"/>
          </a:xfrm>
          <a:prstGeom prst="rect">
            <a:avLst/>
          </a:prstGeom>
          <a:noFill/>
          <a:extLst>
            <a:ext uri="{909E8E84-426E-40DD-AFC4-6F175D3DCCD1}">
              <a14:hiddenFill xmlns:a14="http://schemas.microsoft.com/office/drawing/2010/main">
                <a:solidFill>
                  <a:srgbClr val="FFFFFF"/>
                </a:solidFill>
              </a14:hiddenFill>
            </a:ext>
          </a:extLst>
        </p:spPr>
      </p:pic>
      <p:pic>
        <p:nvPicPr>
          <p:cNvPr id="11266" name="Picture 2" descr="Image result for training of end users">
            <a:extLst>
              <a:ext uri="{FF2B5EF4-FFF2-40B4-BE49-F238E27FC236}">
                <a16:creationId xmlns:a16="http://schemas.microsoft.com/office/drawing/2014/main" id="{FA627F7E-7C9B-7B43-88C1-31BE52BDA75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58464" y="3746810"/>
            <a:ext cx="2970171" cy="2175823"/>
          </a:xfrm>
          <a:prstGeom prst="rect">
            <a:avLst/>
          </a:prstGeom>
          <a:noFill/>
          <a:extLst>
            <a:ext uri="{909E8E84-426E-40DD-AFC4-6F175D3DCCD1}">
              <a14:hiddenFill xmlns:a14="http://schemas.microsoft.com/office/drawing/2010/main">
                <a:solidFill>
                  <a:srgbClr val="FFFFFF"/>
                </a:solidFill>
              </a14:hiddenFill>
            </a:ext>
          </a:extLst>
        </p:spPr>
      </p:pic>
      <p:sp>
        <p:nvSpPr>
          <p:cNvPr id="32" name="Rectangle 31">
            <a:extLst>
              <a:ext uri="{FF2B5EF4-FFF2-40B4-BE49-F238E27FC236}">
                <a16:creationId xmlns:a16="http://schemas.microsoft.com/office/drawing/2014/main" id="{226ABD68-B16E-2149-9CC5-B0AD61F32111}"/>
              </a:ext>
            </a:extLst>
          </p:cNvPr>
          <p:cNvSpPr/>
          <p:nvPr/>
        </p:nvSpPr>
        <p:spPr bwMode="auto">
          <a:xfrm>
            <a:off x="618983" y="6325073"/>
            <a:ext cx="2628069" cy="436002"/>
          </a:xfrm>
          <a:prstGeom prst="rect">
            <a:avLst/>
          </a:prstGeom>
          <a:solidFill>
            <a:srgbClr val="13597E"/>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GB" sz="1800" b="1" i="0" u="none" strike="noStrike" cap="none" normalizeH="0" baseline="0" dirty="0">
                <a:ln>
                  <a:noFill/>
                </a:ln>
                <a:solidFill>
                  <a:schemeClr val="bg1"/>
                </a:solidFill>
                <a:effectLst/>
                <a:latin typeface="Arial" pitchFamily="-112" charset="0"/>
                <a:ea typeface="Geneva" pitchFamily="-112" charset="0"/>
                <a:cs typeface="Geneva" pitchFamily="-112" charset="0"/>
              </a:rPr>
              <a:t>Training end users</a:t>
            </a:r>
          </a:p>
        </p:txBody>
      </p:sp>
      <p:pic>
        <p:nvPicPr>
          <p:cNvPr id="33" name="Picture 6" descr="Image result for check mark transparent background">
            <a:extLst>
              <a:ext uri="{FF2B5EF4-FFF2-40B4-BE49-F238E27FC236}">
                <a16:creationId xmlns:a16="http://schemas.microsoft.com/office/drawing/2014/main" id="{C57C2812-DFDC-074A-A76A-9D1C82521F6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743173" y="3822037"/>
            <a:ext cx="1278259" cy="1332548"/>
          </a:xfrm>
          <a:prstGeom prst="rect">
            <a:avLst/>
          </a:prstGeom>
          <a:noFill/>
          <a:extLst>
            <a:ext uri="{909E8E84-426E-40DD-AFC4-6F175D3DCCD1}">
              <a14:hiddenFill xmlns:a14="http://schemas.microsoft.com/office/drawing/2010/main">
                <a:solidFill>
                  <a:srgbClr val="FFFFFF"/>
                </a:solidFill>
              </a14:hiddenFill>
            </a:ext>
          </a:extLst>
        </p:spPr>
      </p:pic>
      <p:sp>
        <p:nvSpPr>
          <p:cNvPr id="35" name="Rounded Rectangle 34">
            <a:extLst>
              <a:ext uri="{FF2B5EF4-FFF2-40B4-BE49-F238E27FC236}">
                <a16:creationId xmlns:a16="http://schemas.microsoft.com/office/drawing/2014/main" id="{73A4EE92-0582-A841-AF78-CED09BFBCD98}"/>
              </a:ext>
            </a:extLst>
          </p:cNvPr>
          <p:cNvSpPr/>
          <p:nvPr/>
        </p:nvSpPr>
        <p:spPr bwMode="auto">
          <a:xfrm>
            <a:off x="3288878" y="1241274"/>
            <a:ext cx="2449313" cy="108184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eaLnBrk="0" fontAlgn="base" hangingPunct="0">
              <a:spcBef>
                <a:spcPct val="0"/>
              </a:spcBef>
              <a:spcAft>
                <a:spcPct val="0"/>
              </a:spcAft>
              <a:buClrTx/>
            </a:pPr>
            <a:r>
              <a:rPr lang="en-GB" sz="1800" dirty="0">
                <a:solidFill>
                  <a:schemeClr val="bg1"/>
                </a:solidFill>
                <a:latin typeface="Arial" pitchFamily="-112" charset="0"/>
                <a:ea typeface="Geneva" pitchFamily="-112" charset="0"/>
                <a:cs typeface="Geneva" pitchFamily="-112" charset="0"/>
              </a:rPr>
              <a:t>200 GB raw data</a:t>
            </a:r>
          </a:p>
          <a:p>
            <a:pPr algn="ctr" eaLnBrk="0" fontAlgn="base" hangingPunct="0">
              <a:spcBef>
                <a:spcPct val="0"/>
              </a:spcBef>
              <a:spcAft>
                <a:spcPct val="0"/>
              </a:spcAft>
              <a:buClrTx/>
            </a:pPr>
            <a:r>
              <a:rPr lang="en-GB" sz="1800" dirty="0">
                <a:solidFill>
                  <a:schemeClr val="bg1"/>
                </a:solidFill>
                <a:latin typeface="Arial" pitchFamily="-112" charset="0"/>
                <a:ea typeface="Geneva" pitchFamily="-112" charset="0"/>
                <a:cs typeface="Geneva" pitchFamily="-112" charset="0"/>
              </a:rPr>
              <a:t>2 TB processed data</a:t>
            </a:r>
          </a:p>
        </p:txBody>
      </p:sp>
    </p:spTree>
    <p:extLst>
      <p:ext uri="{BB962C8B-B14F-4D97-AF65-F5344CB8AC3E}">
        <p14:creationId xmlns:p14="http://schemas.microsoft.com/office/powerpoint/2010/main" val="94769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04AD1-2D0E-D745-8F00-1CA10AD07825}"/>
              </a:ext>
            </a:extLst>
          </p:cNvPr>
          <p:cNvSpPr>
            <a:spLocks noGrp="1"/>
          </p:cNvSpPr>
          <p:nvPr>
            <p:ph type="title"/>
          </p:nvPr>
        </p:nvSpPr>
        <p:spPr/>
        <p:txBody>
          <a:bodyPr/>
          <a:lstStyle/>
          <a:p>
            <a:r>
              <a:rPr lang="en-GB" dirty="0"/>
              <a:t>Production of data is enormous</a:t>
            </a:r>
          </a:p>
        </p:txBody>
      </p:sp>
      <p:sp>
        <p:nvSpPr>
          <p:cNvPr id="34" name="Content Placeholder 2">
            <a:extLst>
              <a:ext uri="{FF2B5EF4-FFF2-40B4-BE49-F238E27FC236}">
                <a16:creationId xmlns:a16="http://schemas.microsoft.com/office/drawing/2014/main" id="{838F39F9-3D8B-D846-9A06-315DDE721D32}"/>
              </a:ext>
            </a:extLst>
          </p:cNvPr>
          <p:cNvSpPr txBox="1">
            <a:spLocks/>
          </p:cNvSpPr>
          <p:nvPr/>
        </p:nvSpPr>
        <p:spPr>
          <a:xfrm>
            <a:off x="609600" y="1260404"/>
            <a:ext cx="10972800" cy="4634058"/>
          </a:xfrm>
          <a:prstGeom prst="rect">
            <a:avLst/>
          </a:prstGeom>
        </p:spPr>
        <p:txBody>
          <a:bodyPr/>
          <a:lstStyle>
            <a:lvl1pPr marL="341313" indent="-341313" algn="l" defTabSz="455613" rtl="0" eaLnBrk="0" fontAlgn="base" hangingPunct="0">
              <a:spcBef>
                <a:spcPct val="20000"/>
              </a:spcBef>
              <a:spcAft>
                <a:spcPct val="0"/>
              </a:spcAft>
              <a:buFont typeface="Arial" charset="0"/>
              <a:buChar char="•"/>
              <a:defRPr sz="3200" kern="1200">
                <a:solidFill>
                  <a:schemeClr val="tx1"/>
                </a:solidFill>
                <a:latin typeface="+mn-lt"/>
                <a:ea typeface="ＭＳ Ｐゴシック" pitchFamily="34" charset="-128"/>
                <a:cs typeface="Arial"/>
              </a:defRPr>
            </a:lvl1pPr>
            <a:lvl2pPr marL="741363" indent="-284163" algn="l" defTabSz="455613" rtl="0" eaLnBrk="0" fontAlgn="base" hangingPunct="0">
              <a:spcBef>
                <a:spcPct val="20000"/>
              </a:spcBef>
              <a:spcAft>
                <a:spcPct val="0"/>
              </a:spcAft>
              <a:buFont typeface="Arial" charset="0"/>
              <a:buChar char="–"/>
              <a:defRPr sz="2800" kern="1200">
                <a:solidFill>
                  <a:schemeClr val="tx1"/>
                </a:solidFill>
                <a:latin typeface="+mn-lt"/>
                <a:ea typeface="ＭＳ Ｐゴシック" pitchFamily="34" charset="-128"/>
                <a:cs typeface="Arial"/>
              </a:defRPr>
            </a:lvl2pPr>
            <a:lvl3pPr marL="1141413" indent="-227013" algn="l" defTabSz="455613" rtl="0" eaLnBrk="0" fontAlgn="base" hangingPunct="0">
              <a:spcBef>
                <a:spcPct val="20000"/>
              </a:spcBef>
              <a:spcAft>
                <a:spcPct val="0"/>
              </a:spcAft>
              <a:buFont typeface="Arial" charset="0"/>
              <a:buChar char="•"/>
              <a:defRPr sz="2400" kern="1200">
                <a:solidFill>
                  <a:schemeClr val="tx1"/>
                </a:solidFill>
                <a:latin typeface="+mn-lt"/>
                <a:ea typeface="ＭＳ Ｐゴシック" pitchFamily="34" charset="-128"/>
                <a:cs typeface="Arial"/>
              </a:defRPr>
            </a:lvl3pPr>
            <a:lvl4pPr marL="15986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4pPr>
            <a:lvl5pPr marL="2055813" indent="-227013" algn="l" defTabSz="455613" rtl="0" eaLnBrk="0" fontAlgn="base" hangingPunct="0">
              <a:spcBef>
                <a:spcPct val="20000"/>
              </a:spcBef>
              <a:spcAft>
                <a:spcPct val="0"/>
              </a:spcAft>
              <a:buFont typeface="Arial" charset="0"/>
              <a:buChar char="»"/>
              <a:defRPr sz="2000" kern="1200">
                <a:solidFill>
                  <a:schemeClr val="tx1"/>
                </a:solidFill>
                <a:latin typeface="+mn-lt"/>
                <a:ea typeface="ＭＳ Ｐゴシック" pitchFamily="34" charset="-128"/>
                <a:cs typeface="Arial"/>
              </a:defRPr>
            </a:lvl5pPr>
            <a:lvl6pPr marL="2514298" indent="-228573" algn="l" defTabSz="457145" rtl="0" eaLnBrk="1" latinLnBrk="0" hangingPunct="1">
              <a:spcBef>
                <a:spcPct val="20000"/>
              </a:spcBef>
              <a:buFont typeface="Arial"/>
              <a:buChar char="•"/>
              <a:defRPr sz="2000" kern="1200">
                <a:solidFill>
                  <a:schemeClr val="tx1"/>
                </a:solidFill>
                <a:latin typeface="+mn-lt"/>
                <a:ea typeface="+mn-ea"/>
                <a:cs typeface="+mn-cs"/>
              </a:defRPr>
            </a:lvl6pPr>
            <a:lvl7pPr marL="2971443" indent="-228573" algn="l" defTabSz="457145" rtl="0" eaLnBrk="1" latinLnBrk="0" hangingPunct="1">
              <a:spcBef>
                <a:spcPct val="20000"/>
              </a:spcBef>
              <a:buFont typeface="Arial"/>
              <a:buChar char="•"/>
              <a:defRPr sz="2000" kern="1200">
                <a:solidFill>
                  <a:schemeClr val="tx1"/>
                </a:solidFill>
                <a:latin typeface="+mn-lt"/>
                <a:ea typeface="+mn-ea"/>
                <a:cs typeface="+mn-cs"/>
              </a:defRPr>
            </a:lvl7pPr>
            <a:lvl8pPr marL="3428589" indent="-228573" algn="l" defTabSz="457145" rtl="0" eaLnBrk="1" latinLnBrk="0" hangingPunct="1">
              <a:spcBef>
                <a:spcPct val="20000"/>
              </a:spcBef>
              <a:buFont typeface="Arial"/>
              <a:buChar char="•"/>
              <a:defRPr sz="2000" kern="1200">
                <a:solidFill>
                  <a:schemeClr val="tx1"/>
                </a:solidFill>
                <a:latin typeface="+mn-lt"/>
                <a:ea typeface="+mn-ea"/>
                <a:cs typeface="+mn-cs"/>
              </a:defRPr>
            </a:lvl8pPr>
            <a:lvl9pPr marL="3885734" indent="-228573" algn="l" defTabSz="457145"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400" dirty="0">
                <a:latin typeface="Corbel" panose="020B0503020204020204" pitchFamily="34" charset="0"/>
              </a:rPr>
              <a:t>1 PB is equivalent to over 4,000 digital photos per day, over your entire life</a:t>
            </a:r>
          </a:p>
        </p:txBody>
      </p:sp>
      <p:pic>
        <p:nvPicPr>
          <p:cNvPr id="4" name="Picture 3">
            <a:extLst>
              <a:ext uri="{FF2B5EF4-FFF2-40B4-BE49-F238E27FC236}">
                <a16:creationId xmlns:a16="http://schemas.microsoft.com/office/drawing/2014/main" id="{6EB1016C-7221-7E45-9EFF-1F36BE6AE75C}"/>
              </a:ext>
            </a:extLst>
          </p:cNvPr>
          <p:cNvPicPr>
            <a:picLocks noChangeAspect="1"/>
          </p:cNvPicPr>
          <p:nvPr/>
        </p:nvPicPr>
        <p:blipFill>
          <a:blip r:embed="rId3"/>
          <a:stretch>
            <a:fillRect/>
          </a:stretch>
        </p:blipFill>
        <p:spPr>
          <a:xfrm>
            <a:off x="97102" y="1862205"/>
            <a:ext cx="6057900" cy="4432300"/>
          </a:xfrm>
          <a:prstGeom prst="rect">
            <a:avLst/>
          </a:prstGeom>
        </p:spPr>
      </p:pic>
      <p:pic>
        <p:nvPicPr>
          <p:cNvPr id="5" name="Google Shape;134;p20">
            <a:extLst>
              <a:ext uri="{FF2B5EF4-FFF2-40B4-BE49-F238E27FC236}">
                <a16:creationId xmlns:a16="http://schemas.microsoft.com/office/drawing/2014/main" id="{B9C7CBA7-60D6-3241-A3E4-2753C2422C17}"/>
              </a:ext>
            </a:extLst>
          </p:cNvPr>
          <p:cNvPicPr preferRelativeResize="0"/>
          <p:nvPr/>
        </p:nvPicPr>
        <p:blipFill rotWithShape="1">
          <a:blip r:embed="rId4">
            <a:alphaModFix/>
          </a:blip>
          <a:srcRect/>
          <a:stretch/>
        </p:blipFill>
        <p:spPr>
          <a:xfrm>
            <a:off x="7413180" y="3935895"/>
            <a:ext cx="2911042" cy="2816493"/>
          </a:xfrm>
          <a:prstGeom prst="rect">
            <a:avLst/>
          </a:prstGeom>
          <a:noFill/>
          <a:ln>
            <a:noFill/>
          </a:ln>
          <a:effectLst/>
        </p:spPr>
      </p:pic>
      <p:pic>
        <p:nvPicPr>
          <p:cNvPr id="6" name="Picture 2" descr="Installed raw storage at EMBL-EBI. The chart shows total installed data storage at EMBL-EBI, including multiple backups for all data resources as well as unused space to handle submissions in the immediate future. The total volume of a single copy of all data resources is roughly 20–25% of the installed storage capacity. Data points (not shown) are the end of each calendar year, thus the range of the x-axis is 31 December 2012 through 31 December 2018. Data for end of 2018 are projected based on planned procurement. In 2017, we procured a high volume of disk space at good value that increased capacity substantially, requiring relatively less procurement in 2018. This approach allowed us to utilize our infrastructure budget efficiently.">
            <a:extLst>
              <a:ext uri="{FF2B5EF4-FFF2-40B4-BE49-F238E27FC236}">
                <a16:creationId xmlns:a16="http://schemas.microsoft.com/office/drawing/2014/main" id="{D622DA36-FC60-3045-8C2D-53CB4A08E3A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9560" y="1862205"/>
            <a:ext cx="4158282" cy="2598926"/>
          </a:xfrm>
          <a:prstGeom prst="rect">
            <a:avLst/>
          </a:prstGeom>
          <a:noFill/>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9E8202C-39AA-2841-ABA8-A2F99EC544FE}"/>
              </a:ext>
            </a:extLst>
          </p:cNvPr>
          <p:cNvSpPr txBox="1"/>
          <p:nvPr/>
        </p:nvSpPr>
        <p:spPr>
          <a:xfrm>
            <a:off x="7601867" y="2502564"/>
            <a:ext cx="1802072" cy="523220"/>
          </a:xfrm>
          <a:prstGeom prst="rect">
            <a:avLst/>
          </a:prstGeom>
          <a:solidFill>
            <a:schemeClr val="bg1"/>
          </a:solidFill>
          <a:ln w="28575">
            <a:solidFill>
              <a:srgbClr val="FF0000"/>
            </a:solidFill>
          </a:ln>
        </p:spPr>
        <p:txBody>
          <a:bodyPr wrap="square" rtlCol="0">
            <a:spAutoFit/>
          </a:bodyPr>
          <a:lstStyle/>
          <a:p>
            <a:pPr algn="ctr"/>
            <a:r>
              <a:rPr lang="en-GB" dirty="0"/>
              <a:t>64 million requests for data per day</a:t>
            </a:r>
          </a:p>
        </p:txBody>
      </p:sp>
    </p:spTree>
    <p:extLst>
      <p:ext uri="{BB962C8B-B14F-4D97-AF65-F5344CB8AC3E}">
        <p14:creationId xmlns:p14="http://schemas.microsoft.com/office/powerpoint/2010/main" val="4156930495"/>
      </p:ext>
    </p:extLst>
  </p:cSld>
  <p:clrMapOvr>
    <a:masterClrMapping/>
  </p:clrMapOvr>
</p:sld>
</file>

<file path=ppt/theme/theme1.xml><?xml version="1.0" encoding="utf-8"?>
<a:theme xmlns:a="http://schemas.openxmlformats.org/drawingml/2006/main" name="ELIXIR_template">
  <a:themeElements>
    <a:clrScheme name="ELIXIR_template">
      <a:dk1>
        <a:srgbClr val="000000"/>
      </a:dk1>
      <a:lt1>
        <a:srgbClr val="FFFFFF"/>
      </a:lt1>
      <a:dk2>
        <a:srgbClr val="A7A7A7"/>
      </a:dk2>
      <a:lt2>
        <a:srgbClr val="535353"/>
      </a:lt2>
      <a:accent1>
        <a:srgbClr val="6076B4"/>
      </a:accent1>
      <a:accent2>
        <a:srgbClr val="9C5252"/>
      </a:accent2>
      <a:accent3>
        <a:srgbClr val="E68422"/>
      </a:accent3>
      <a:accent4>
        <a:srgbClr val="846648"/>
      </a:accent4>
      <a:accent5>
        <a:srgbClr val="63891F"/>
      </a:accent5>
      <a:accent6>
        <a:srgbClr val="758085"/>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ELIXIR_template">
  <a:themeElements>
    <a:clrScheme name="ELIXIR_template">
      <a:dk1>
        <a:srgbClr val="000000"/>
      </a:dk1>
      <a:lt1>
        <a:srgbClr val="FFFFFF"/>
      </a:lt1>
      <a:dk2>
        <a:srgbClr val="A7A7A7"/>
      </a:dk2>
      <a:lt2>
        <a:srgbClr val="535353"/>
      </a:lt2>
      <a:accent1>
        <a:srgbClr val="6076B4"/>
      </a:accent1>
      <a:accent2>
        <a:srgbClr val="9C5252"/>
      </a:accent2>
      <a:accent3>
        <a:srgbClr val="E68422"/>
      </a:accent3>
      <a:accent4>
        <a:srgbClr val="846648"/>
      </a:accent4>
      <a:accent5>
        <a:srgbClr val="63891F"/>
      </a:accent5>
      <a:accent6>
        <a:srgbClr val="758085"/>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6762</TotalTime>
  <Words>1176</Words>
  <Application>Microsoft Macintosh PowerPoint</Application>
  <PresentationFormat>Widescreen</PresentationFormat>
  <Paragraphs>192</Paragraphs>
  <Slides>24</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Corbel</vt:lpstr>
      <vt:lpstr>Calibri</vt:lpstr>
      <vt:lpstr>Arial</vt:lpstr>
      <vt:lpstr>Geneva</vt:lpstr>
      <vt:lpstr>ＭＳ Ｐゴシック</vt:lpstr>
      <vt:lpstr>ELIXIR_template</vt:lpstr>
      <vt:lpstr>ELIXIR Hands-on workshop Tromsø Nov. 2019</vt:lpstr>
      <vt:lpstr>Time schedule and course material</vt:lpstr>
      <vt:lpstr>Introduction to ELIXIR</vt:lpstr>
      <vt:lpstr>PowerPoint Presentation</vt:lpstr>
      <vt:lpstr>Do we need ELIXIR????????</vt:lpstr>
      <vt:lpstr>Do we need ELIXIR????????</vt:lpstr>
      <vt:lpstr>Do we need ELIXIR????????</vt:lpstr>
      <vt:lpstr>Do we need ELIXIR????????</vt:lpstr>
      <vt:lpstr>Production of data is enormous</vt:lpstr>
      <vt:lpstr>Life-science databases</vt:lpstr>
      <vt:lpstr>Bioinformatic tools</vt:lpstr>
      <vt:lpstr>We need common standards to describe data</vt:lpstr>
      <vt:lpstr>What is ELIXIR?</vt:lpstr>
      <vt:lpstr>ELIXIR members</vt:lpstr>
      <vt:lpstr>ELIXIR in numbers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ELIXIR Norway offers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57</cp:revision>
  <dcterms:modified xsi:type="dcterms:W3CDTF">2019-11-25T20:45:00Z</dcterms:modified>
</cp:coreProperties>
</file>